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notesSlides/_rels/notesSlide1.xml.rels" ContentType="application/vnd.openxmlformats-package.relationships+xml"/>
  <Override PartName="/ppt/notesSlides/_rels/notesSlide2.xml.rels" ContentType="application/vnd.openxmlformats-package.relationships+xml"/>
  <Override PartName="/ppt/notesSlides/_rels/notesSlide8.xml.rels" ContentType="application/vnd.openxmlformats-package.relationships+xml"/>
  <Override PartName="/ppt/notesSlides/_rels/notesSlide5.xml.rels" ContentType="application/vnd.openxmlformats-package.relationships+xml"/>
  <Override PartName="/ppt/notesSlides/_rels/notesSlide3.xml.rels" ContentType="application/vnd.openxmlformats-package.relationships+xml"/>
  <Override PartName="/ppt/notesSlides/_rels/notesSlide4.xml.rels" ContentType="application/vnd.openxmlformats-package.relationships+xml"/>
  <Override PartName="/ppt/notesSlides/notesSlide8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_rels/slide30.xml.rels" ContentType="application/vnd.openxmlformats-package.relationships+xml"/>
  <Override PartName="/ppt/slides/_rels/slide26.xml.rels" ContentType="application/vnd.openxmlformats-package.relationships+xml"/>
  <Override PartName="/ppt/slides/_rels/slide10.xml.rels" ContentType="application/vnd.openxmlformats-package.relationships+xml"/>
  <Override PartName="/ppt/slides/_rels/slide17.xml.rels" ContentType="application/vnd.openxmlformats-package.relationships+xml"/>
  <Override PartName="/ppt/slides/_rels/slide9.xml.rels" ContentType="application/vnd.openxmlformats-package.relationships+xml"/>
  <Override PartName="/ppt/slides/_rels/slide24.xml.rels" ContentType="application/vnd.openxmlformats-package.relationships+xml"/>
  <Override PartName="/ppt/slides/_rels/slide2.xml.rels" ContentType="application/vnd.openxmlformats-package.relationships+xml"/>
  <Override PartName="/ppt/slides/_rels/slide8.xml.rels" ContentType="application/vnd.openxmlformats-package.relationships+xml"/>
  <Override PartName="/ppt/slides/_rels/slide23.xml.rels" ContentType="application/vnd.openxmlformats-package.relationships+xml"/>
  <Override PartName="/ppt/slides/_rels/slide1.xml.rels" ContentType="application/vnd.openxmlformats-package.relationships+xml"/>
  <Override PartName="/ppt/slides/_rels/slide29.xml.rels" ContentType="application/vnd.openxmlformats-package.relationships+xml"/>
  <Override PartName="/ppt/slides/_rels/slide7.xml.rels" ContentType="application/vnd.openxmlformats-package.relationships+xml"/>
  <Override PartName="/ppt/slides/_rels/slide28.xml.rels" ContentType="application/vnd.openxmlformats-package.relationships+xml"/>
  <Override PartName="/ppt/slides/_rels/slide6.xml.rels" ContentType="application/vnd.openxmlformats-package.relationships+xml"/>
  <Override PartName="/ppt/slides/_rels/slide25.xml.rels" ContentType="application/vnd.openxmlformats-package.relationships+xml"/>
  <Override PartName="/ppt/slides/_rels/slide3.xml.rels" ContentType="application/vnd.openxmlformats-package.relationships+xml"/>
  <Override PartName="/ppt/slides/_rels/slide11.xml.rels" ContentType="application/vnd.openxmlformats-package.relationships+xml"/>
  <Override PartName="/ppt/slides/_rels/slide18.xml.rels" ContentType="application/vnd.openxmlformats-package.relationships+xml"/>
  <Override PartName="/ppt/slides/_rels/slide4.xml.rels" ContentType="application/vnd.openxmlformats-package.relationships+xml"/>
  <Override PartName="/ppt/slides/_rels/slide12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5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22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31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2.xml" ContentType="application/vnd.openxmlformats-officedocument.presentationml.slide+xml"/>
  <Override PartName="/ppt/slides/slide29.xml" ContentType="application/vnd.openxmlformats-officedocument.presentationml.slide+xml"/>
  <Override PartName="/ppt/slides/slide7.xml" ContentType="application/vnd.openxmlformats-officedocument.presentationml.slide+xml"/>
  <Override PartName="/ppt/slides/slide21.xml" ContentType="application/vnd.openxmlformats-officedocument.presentationml.slide+xml"/>
  <Override PartName="/ppt/slides/slide28.xml" ContentType="application/vnd.openxmlformats-officedocument.presentationml.slide+xml"/>
  <Override PartName="/ppt/slides/slide6.xml" ContentType="application/vnd.openxmlformats-officedocument.presentationml.slide+xml"/>
  <Override PartName="/ppt/slides/slide20.xml" ContentType="application/vnd.openxmlformats-officedocument.presentationml.slide+xml"/>
  <Override PartName="/ppt/slides/slide27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23.xml" ContentType="application/vnd.openxmlformats-officedocument.presentationml.slide+xml"/>
  <Override PartName="/ppt/slides/slide1.xml" ContentType="application/vnd.openxmlformats-officedocument.presentationml.slide+xml"/>
  <Override PartName="/ppt/slides/slide19.xml" ContentType="application/vnd.openxmlformats-officedocument.presentationml.slide+xml"/>
  <Override PartName="/ppt/slides/slide24.xml" ContentType="application/vnd.openxmlformats-officedocument.presentationml.slide+xml"/>
  <Override PartName="/ppt/slides/slide2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26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_rels/presentation.xml.rels" ContentType="application/vnd.openxmlformats-package.relationships+xml"/>
  <Override PartName="/ppt/media/image33.png" ContentType="image/png"/>
  <Override PartName="/ppt/media/image32.png" ContentType="image/png"/>
  <Override PartName="/ppt/media/image31.png" ContentType="image/png"/>
  <Override PartName="/ppt/media/image30.png" ContentType="image/png"/>
  <Override PartName="/ppt/media/image29.png" ContentType="image/png"/>
  <Override PartName="/ppt/media/image28.png" ContentType="image/png"/>
  <Override PartName="/ppt/media/image27.png" ContentType="image/png"/>
  <Override PartName="/ppt/media/image26.jpeg" ContentType="image/jpeg"/>
  <Override PartName="/ppt/media/image24.jpeg" ContentType="image/jpeg"/>
  <Override PartName="/ppt/media/image23.png" ContentType="image/png"/>
  <Override PartName="/ppt/media/image8.png" ContentType="image/png"/>
  <Override PartName="/ppt/media/image34.png" ContentType="image/png"/>
  <Override PartName="/ppt/media/image10.jpeg" ContentType="image/jpeg"/>
  <Override PartName="/ppt/media/image14.png" ContentType="image/png"/>
  <Override PartName="/ppt/media/image7.png" ContentType="image/png"/>
  <Override PartName="/ppt/media/image35.png" ContentType="image/png"/>
  <Override PartName="/ppt/media/image25.jpeg" ContentType="image/jpeg"/>
  <Override PartName="/ppt/media/image9.jpeg" ContentType="image/jpeg"/>
  <Override PartName="/ppt/media/image6.png" ContentType="image/png"/>
  <Override PartName="/ppt/media/image22.jpeg" ContentType="image/jpeg"/>
  <Override PartName="/ppt/media/image5.png" ContentType="image/png"/>
  <Override PartName="/ppt/media/image36.png" ContentType="image/png"/>
  <Override PartName="/ppt/media/image1.png" ContentType="image/png"/>
  <Override PartName="/ppt/media/image37.png" ContentType="image/png"/>
  <Override PartName="/ppt/media/image2.png" ContentType="image/png"/>
  <Override PartName="/ppt/media/image19.jpeg" ContentType="image/jpeg"/>
  <Override PartName="/ppt/media/image20.jpeg" ContentType="image/jpeg"/>
  <Override PartName="/ppt/media/image3.png" ContentType="image/png"/>
  <Override PartName="/ppt/media/image4.png" ContentType="image/png"/>
  <Override PartName="/ppt/media/image11.jpeg" ContentType="image/jpeg"/>
  <Override PartName="/ppt/media/image12.jpeg" ContentType="image/jpeg"/>
  <Override PartName="/ppt/media/image13.jpeg" ContentType="image/jpeg"/>
  <Override PartName="/ppt/media/image15.png" ContentType="image/png"/>
  <Override PartName="/ppt/media/image16.png" ContentType="image/png"/>
  <Override PartName="/ppt/media/image21.jpeg" ContentType="image/jpeg"/>
  <Override PartName="/ppt/media/image17.png" ContentType="image/png"/>
  <Override PartName="/ppt/media/image18.png" ContentType="image/png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slideMasters/_rels/slideMaster4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theme/theme5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_rels/slideLayout48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6.xml.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6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5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es-EC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 las notas</a:t>
            </a:r>
            <a:endParaRPr b="0" lang="es-EC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es-EC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&lt;encabezamiento&gt;</a:t>
            </a:r>
            <a:endParaRPr b="0" lang="es-EC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es-EC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&lt;fecha/hora&gt;</a:t>
            </a:r>
            <a:endParaRPr b="0" lang="es-EC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83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es-EC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&lt;pie de página&gt;</a:t>
            </a:r>
            <a:endParaRPr b="0" lang="es-EC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84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BD5368BD-92CD-4598-9684-1C8639B4341F}" type="slidenum">
              <a:rPr b="0" lang="es-EC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&lt;número&gt;</a:t>
            </a:fld>
            <a:endParaRPr b="0" lang="es-EC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CustomShape 1"/>
          <p:cNvSpPr/>
          <p:nvPr/>
        </p:nvSpPr>
        <p:spPr>
          <a:xfrm>
            <a:off x="685800" y="4343400"/>
            <a:ext cx="5484240" cy="411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CustomShape 1"/>
          <p:cNvSpPr/>
          <p:nvPr/>
        </p:nvSpPr>
        <p:spPr>
          <a:xfrm>
            <a:off x="685800" y="4343400"/>
            <a:ext cx="5484240" cy="411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CustomShape 1"/>
          <p:cNvSpPr/>
          <p:nvPr/>
        </p:nvSpPr>
        <p:spPr>
          <a:xfrm>
            <a:off x="685800" y="4343400"/>
            <a:ext cx="5484240" cy="411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CustomShape 1"/>
          <p:cNvSpPr/>
          <p:nvPr/>
        </p:nvSpPr>
        <p:spPr>
          <a:xfrm>
            <a:off x="685800" y="4343400"/>
            <a:ext cx="5484240" cy="411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CustomShape 1"/>
          <p:cNvSpPr/>
          <p:nvPr/>
        </p:nvSpPr>
        <p:spPr>
          <a:xfrm>
            <a:off x="685800" y="4343400"/>
            <a:ext cx="5484240" cy="411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CustomShape 1"/>
          <p:cNvSpPr/>
          <p:nvPr/>
        </p:nvSpPr>
        <p:spPr>
          <a:xfrm>
            <a:off x="685800" y="4343400"/>
            <a:ext cx="5484240" cy="411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Relationship Id="rId3" Type="http://schemas.openxmlformats.org/officeDocument/2006/relationships/image" Target="../media/image8.png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C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s-EC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s-EC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C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EC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EC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EC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EC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C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s-EC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s-EC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3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44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C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C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C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s-EC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C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s-EC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s-EC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C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C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C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EC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EC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s-EC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C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C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C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s-EC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EC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EC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C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EC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EC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s-EC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C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s-EC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s-EC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C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EC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EC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EC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EC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C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s-EC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s-EC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8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89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C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C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C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s-EC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C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s-EC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s-EC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C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C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s-EC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C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C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EC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EC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s-EC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C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s-EC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EC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EC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C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EC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EC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s-EC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C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s-EC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s-EC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C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EC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EC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EC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EC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C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s-EC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s-EC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3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34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C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C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C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s-EC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C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s-EC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s-EC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C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s-EC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s-EC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C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C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C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EC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EC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8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s-EC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C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s-EC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EC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EC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C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EC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EC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s-EC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C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s-EC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s-EC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C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EC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EC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EC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EC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C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s-EC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s-EC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8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79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C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C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C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EC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EC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s-EC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C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s-EC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EC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EC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C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EC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EC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s-EC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0" y="0"/>
            <a:ext cx="283680" cy="53136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cccce6"/>
              </a:gs>
            </a:gsLst>
            <a:lin ang="108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CustomShape 2"/>
          <p:cNvSpPr/>
          <p:nvPr/>
        </p:nvSpPr>
        <p:spPr>
          <a:xfrm>
            <a:off x="412920" y="135000"/>
            <a:ext cx="8728920" cy="27252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00007d"/>
              </a:gs>
            </a:gsLst>
            <a:lin ang="108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CustomShape 3"/>
          <p:cNvSpPr/>
          <p:nvPr/>
        </p:nvSpPr>
        <p:spPr>
          <a:xfrm>
            <a:off x="409680" y="135000"/>
            <a:ext cx="135720" cy="138960"/>
          </a:xfrm>
          <a:prstGeom prst="rect">
            <a:avLst/>
          </a:prstGeom>
          <a:solidFill>
            <a:srgbClr val="cccce6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CustomShape 4"/>
          <p:cNvSpPr/>
          <p:nvPr/>
        </p:nvSpPr>
        <p:spPr>
          <a:xfrm>
            <a:off x="547560" y="0"/>
            <a:ext cx="137520" cy="136080"/>
          </a:xfrm>
          <a:prstGeom prst="rect">
            <a:avLst/>
          </a:prstGeom>
          <a:solidFill>
            <a:srgbClr val="cccce6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CustomShape 5"/>
          <p:cNvSpPr/>
          <p:nvPr/>
        </p:nvSpPr>
        <p:spPr>
          <a:xfrm>
            <a:off x="547560" y="135000"/>
            <a:ext cx="137520" cy="138960"/>
          </a:xfrm>
          <a:prstGeom prst="rect">
            <a:avLst/>
          </a:prstGeom>
          <a:solidFill>
            <a:srgbClr val="9999cc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" name="CustomShape 6"/>
          <p:cNvSpPr/>
          <p:nvPr/>
        </p:nvSpPr>
        <p:spPr>
          <a:xfrm>
            <a:off x="274680" y="274680"/>
            <a:ext cx="134280" cy="136080"/>
          </a:xfrm>
          <a:prstGeom prst="rect">
            <a:avLst/>
          </a:prstGeom>
          <a:solidFill>
            <a:srgbClr val="cccce6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" name="CustomShape 7"/>
          <p:cNvSpPr/>
          <p:nvPr/>
        </p:nvSpPr>
        <p:spPr>
          <a:xfrm>
            <a:off x="131760" y="136440"/>
            <a:ext cx="138960" cy="136080"/>
          </a:xfrm>
          <a:prstGeom prst="rect">
            <a:avLst/>
          </a:prstGeom>
          <a:solidFill>
            <a:srgbClr val="00007d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" name="CustomShape 8"/>
          <p:cNvSpPr/>
          <p:nvPr/>
        </p:nvSpPr>
        <p:spPr>
          <a:xfrm>
            <a:off x="409680" y="271440"/>
            <a:ext cx="135720" cy="136080"/>
          </a:xfrm>
          <a:prstGeom prst="rect">
            <a:avLst/>
          </a:prstGeom>
          <a:solidFill>
            <a:srgbClr val="9999cc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" name="CustomShape 9"/>
          <p:cNvSpPr/>
          <p:nvPr/>
        </p:nvSpPr>
        <p:spPr>
          <a:xfrm>
            <a:off x="274680" y="409680"/>
            <a:ext cx="134280" cy="134280"/>
          </a:xfrm>
          <a:prstGeom prst="rect">
            <a:avLst/>
          </a:prstGeom>
          <a:solidFill>
            <a:srgbClr val="9999cc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" name="PlaceHolder 10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s-EC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del texto de título</a:t>
            </a:r>
            <a:endParaRPr b="0" lang="es-EC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11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C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 esquema del texto</a:t>
            </a:r>
            <a:endParaRPr b="0" lang="es-EC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C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Segundo nivel del esquema</a:t>
            </a:r>
            <a:endParaRPr b="0" lang="es-EC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C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Tercer nivel del esquema</a:t>
            </a:r>
            <a:endParaRPr b="0" lang="es-EC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C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Cuarto nivel del esquema</a:t>
            </a:r>
            <a:endParaRPr b="0" lang="es-EC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C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nivel del esquema</a:t>
            </a:r>
            <a:endParaRPr b="0" lang="es-EC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C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Sexto nivel del esquema</a:t>
            </a:r>
            <a:endParaRPr b="0" lang="es-EC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C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Séptimo nivel del esquema</a:t>
            </a:r>
            <a:endParaRPr b="0" lang="es-EC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/>
          <p:cNvSpPr/>
          <p:nvPr/>
        </p:nvSpPr>
        <p:spPr>
          <a:xfrm>
            <a:off x="0" y="0"/>
            <a:ext cx="283680" cy="53136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cccce6"/>
              </a:gs>
            </a:gsLst>
            <a:lin ang="108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6" name="CustomShape 2"/>
          <p:cNvSpPr/>
          <p:nvPr/>
        </p:nvSpPr>
        <p:spPr>
          <a:xfrm>
            <a:off x="412920" y="135000"/>
            <a:ext cx="8728920" cy="27252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00007d"/>
              </a:gs>
            </a:gsLst>
            <a:lin ang="108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7" name="CustomShape 3"/>
          <p:cNvSpPr/>
          <p:nvPr/>
        </p:nvSpPr>
        <p:spPr>
          <a:xfrm>
            <a:off x="409680" y="135000"/>
            <a:ext cx="135720" cy="138960"/>
          </a:xfrm>
          <a:prstGeom prst="rect">
            <a:avLst/>
          </a:prstGeom>
          <a:solidFill>
            <a:srgbClr val="cccce6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8" name="CustomShape 4"/>
          <p:cNvSpPr/>
          <p:nvPr/>
        </p:nvSpPr>
        <p:spPr>
          <a:xfrm>
            <a:off x="547560" y="0"/>
            <a:ext cx="137520" cy="136080"/>
          </a:xfrm>
          <a:prstGeom prst="rect">
            <a:avLst/>
          </a:prstGeom>
          <a:solidFill>
            <a:srgbClr val="cccce6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9" name="CustomShape 5"/>
          <p:cNvSpPr/>
          <p:nvPr/>
        </p:nvSpPr>
        <p:spPr>
          <a:xfrm>
            <a:off x="547560" y="135000"/>
            <a:ext cx="137520" cy="138960"/>
          </a:xfrm>
          <a:prstGeom prst="rect">
            <a:avLst/>
          </a:prstGeom>
          <a:solidFill>
            <a:srgbClr val="9999cc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0" name="CustomShape 6"/>
          <p:cNvSpPr/>
          <p:nvPr/>
        </p:nvSpPr>
        <p:spPr>
          <a:xfrm>
            <a:off x="274680" y="274680"/>
            <a:ext cx="134280" cy="136080"/>
          </a:xfrm>
          <a:prstGeom prst="rect">
            <a:avLst/>
          </a:prstGeom>
          <a:solidFill>
            <a:srgbClr val="cccce6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1" name="CustomShape 7"/>
          <p:cNvSpPr/>
          <p:nvPr/>
        </p:nvSpPr>
        <p:spPr>
          <a:xfrm>
            <a:off x="131760" y="136440"/>
            <a:ext cx="138960" cy="136080"/>
          </a:xfrm>
          <a:prstGeom prst="rect">
            <a:avLst/>
          </a:prstGeom>
          <a:solidFill>
            <a:srgbClr val="00007d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2" name="CustomShape 8"/>
          <p:cNvSpPr/>
          <p:nvPr/>
        </p:nvSpPr>
        <p:spPr>
          <a:xfrm>
            <a:off x="409680" y="271440"/>
            <a:ext cx="135720" cy="136080"/>
          </a:xfrm>
          <a:prstGeom prst="rect">
            <a:avLst/>
          </a:prstGeom>
          <a:solidFill>
            <a:srgbClr val="9999cc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3" name="CustomShape 9"/>
          <p:cNvSpPr/>
          <p:nvPr/>
        </p:nvSpPr>
        <p:spPr>
          <a:xfrm>
            <a:off x="274680" y="409680"/>
            <a:ext cx="134280" cy="134280"/>
          </a:xfrm>
          <a:prstGeom prst="rect">
            <a:avLst/>
          </a:prstGeom>
          <a:solidFill>
            <a:srgbClr val="9999cc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4" name="PlaceHolder 10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s-EC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del texto de título</a:t>
            </a:r>
            <a:endParaRPr b="0" lang="es-EC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11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C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 esquema del texto</a:t>
            </a:r>
            <a:endParaRPr b="0" lang="es-EC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C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Segundo nivel del esquema</a:t>
            </a:r>
            <a:endParaRPr b="0" lang="es-EC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C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Tercer nivel del esquema</a:t>
            </a:r>
            <a:endParaRPr b="0" lang="es-EC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C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Cuarto nivel del esquema</a:t>
            </a:r>
            <a:endParaRPr b="0" lang="es-EC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C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nivel del esquema</a:t>
            </a:r>
            <a:endParaRPr b="0" lang="es-EC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C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Sexto nivel del esquema</a:t>
            </a:r>
            <a:endParaRPr b="0" lang="es-EC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C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Séptimo nivel del esquema</a:t>
            </a:r>
            <a:endParaRPr b="0" lang="es-EC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0" y="0"/>
            <a:ext cx="283680" cy="53136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cccce6"/>
              </a:gs>
            </a:gsLst>
            <a:lin ang="108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1" name="CustomShape 2"/>
          <p:cNvSpPr/>
          <p:nvPr/>
        </p:nvSpPr>
        <p:spPr>
          <a:xfrm>
            <a:off x="412920" y="135000"/>
            <a:ext cx="8728920" cy="27252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00007d"/>
              </a:gs>
            </a:gsLst>
            <a:lin ang="108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2" name="CustomShape 3"/>
          <p:cNvSpPr/>
          <p:nvPr/>
        </p:nvSpPr>
        <p:spPr>
          <a:xfrm>
            <a:off x="409680" y="135000"/>
            <a:ext cx="135720" cy="138960"/>
          </a:xfrm>
          <a:prstGeom prst="rect">
            <a:avLst/>
          </a:prstGeom>
          <a:solidFill>
            <a:srgbClr val="cccce6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3" name="CustomShape 4"/>
          <p:cNvSpPr/>
          <p:nvPr/>
        </p:nvSpPr>
        <p:spPr>
          <a:xfrm>
            <a:off x="547560" y="0"/>
            <a:ext cx="137520" cy="136080"/>
          </a:xfrm>
          <a:prstGeom prst="rect">
            <a:avLst/>
          </a:prstGeom>
          <a:solidFill>
            <a:srgbClr val="cccce6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4" name="CustomShape 5"/>
          <p:cNvSpPr/>
          <p:nvPr/>
        </p:nvSpPr>
        <p:spPr>
          <a:xfrm>
            <a:off x="547560" y="135000"/>
            <a:ext cx="137520" cy="138960"/>
          </a:xfrm>
          <a:prstGeom prst="rect">
            <a:avLst/>
          </a:prstGeom>
          <a:solidFill>
            <a:srgbClr val="9999cc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5" name="CustomShape 6"/>
          <p:cNvSpPr/>
          <p:nvPr/>
        </p:nvSpPr>
        <p:spPr>
          <a:xfrm>
            <a:off x="274680" y="274680"/>
            <a:ext cx="134280" cy="136080"/>
          </a:xfrm>
          <a:prstGeom prst="rect">
            <a:avLst/>
          </a:prstGeom>
          <a:solidFill>
            <a:srgbClr val="cccce6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6" name="CustomShape 7"/>
          <p:cNvSpPr/>
          <p:nvPr/>
        </p:nvSpPr>
        <p:spPr>
          <a:xfrm>
            <a:off x="131760" y="136440"/>
            <a:ext cx="138960" cy="136080"/>
          </a:xfrm>
          <a:prstGeom prst="rect">
            <a:avLst/>
          </a:prstGeom>
          <a:solidFill>
            <a:srgbClr val="00007d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7" name="CustomShape 8"/>
          <p:cNvSpPr/>
          <p:nvPr/>
        </p:nvSpPr>
        <p:spPr>
          <a:xfrm>
            <a:off x="409680" y="271440"/>
            <a:ext cx="135720" cy="136080"/>
          </a:xfrm>
          <a:prstGeom prst="rect">
            <a:avLst/>
          </a:prstGeom>
          <a:solidFill>
            <a:srgbClr val="9999cc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8" name="CustomShape 9"/>
          <p:cNvSpPr/>
          <p:nvPr/>
        </p:nvSpPr>
        <p:spPr>
          <a:xfrm>
            <a:off x="274680" y="409680"/>
            <a:ext cx="134280" cy="134280"/>
          </a:xfrm>
          <a:prstGeom prst="rect">
            <a:avLst/>
          </a:prstGeom>
          <a:solidFill>
            <a:srgbClr val="9999cc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9" name="PlaceHolder 10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s-EC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del texto de título</a:t>
            </a:r>
            <a:endParaRPr b="0" lang="es-EC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11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C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 esquema del texto</a:t>
            </a:r>
            <a:endParaRPr b="0" lang="es-EC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C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Segundo nivel del esquema</a:t>
            </a:r>
            <a:endParaRPr b="0" lang="es-EC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C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Tercer nivel del esquema</a:t>
            </a:r>
            <a:endParaRPr b="0" lang="es-EC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C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Cuarto nivel del esquema</a:t>
            </a:r>
            <a:endParaRPr b="0" lang="es-EC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C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nivel del esquema</a:t>
            </a:r>
            <a:endParaRPr b="0" lang="es-EC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C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Sexto nivel del esquema</a:t>
            </a:r>
            <a:endParaRPr b="0" lang="es-EC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C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Séptimo nivel del esquema</a:t>
            </a:r>
            <a:endParaRPr b="0" lang="es-EC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stomShape 1"/>
          <p:cNvSpPr/>
          <p:nvPr/>
        </p:nvSpPr>
        <p:spPr>
          <a:xfrm>
            <a:off x="0" y="0"/>
            <a:ext cx="283680" cy="53136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cccce6"/>
              </a:gs>
            </a:gsLst>
            <a:lin ang="108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6" name="CustomShape 2"/>
          <p:cNvSpPr/>
          <p:nvPr/>
        </p:nvSpPr>
        <p:spPr>
          <a:xfrm>
            <a:off x="412920" y="135000"/>
            <a:ext cx="8728920" cy="27252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00007d"/>
              </a:gs>
            </a:gsLst>
            <a:lin ang="108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7" name="CustomShape 3"/>
          <p:cNvSpPr/>
          <p:nvPr/>
        </p:nvSpPr>
        <p:spPr>
          <a:xfrm>
            <a:off x="409680" y="135000"/>
            <a:ext cx="135720" cy="138960"/>
          </a:xfrm>
          <a:prstGeom prst="rect">
            <a:avLst/>
          </a:prstGeom>
          <a:solidFill>
            <a:srgbClr val="cccce6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8" name="CustomShape 4"/>
          <p:cNvSpPr/>
          <p:nvPr/>
        </p:nvSpPr>
        <p:spPr>
          <a:xfrm>
            <a:off x="547560" y="0"/>
            <a:ext cx="137520" cy="136080"/>
          </a:xfrm>
          <a:prstGeom prst="rect">
            <a:avLst/>
          </a:prstGeom>
          <a:solidFill>
            <a:srgbClr val="cccce6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9" name="CustomShape 5"/>
          <p:cNvSpPr/>
          <p:nvPr/>
        </p:nvSpPr>
        <p:spPr>
          <a:xfrm>
            <a:off x="547560" y="135000"/>
            <a:ext cx="137520" cy="138960"/>
          </a:xfrm>
          <a:prstGeom prst="rect">
            <a:avLst/>
          </a:prstGeom>
          <a:solidFill>
            <a:srgbClr val="9999cc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0" name="CustomShape 6"/>
          <p:cNvSpPr/>
          <p:nvPr/>
        </p:nvSpPr>
        <p:spPr>
          <a:xfrm>
            <a:off x="274680" y="274680"/>
            <a:ext cx="134280" cy="136080"/>
          </a:xfrm>
          <a:prstGeom prst="rect">
            <a:avLst/>
          </a:prstGeom>
          <a:solidFill>
            <a:srgbClr val="cccce6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1" name="CustomShape 7"/>
          <p:cNvSpPr/>
          <p:nvPr/>
        </p:nvSpPr>
        <p:spPr>
          <a:xfrm>
            <a:off x="131760" y="136440"/>
            <a:ext cx="138960" cy="136080"/>
          </a:xfrm>
          <a:prstGeom prst="rect">
            <a:avLst/>
          </a:prstGeom>
          <a:solidFill>
            <a:srgbClr val="00007d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2" name="CustomShape 8"/>
          <p:cNvSpPr/>
          <p:nvPr/>
        </p:nvSpPr>
        <p:spPr>
          <a:xfrm>
            <a:off x="409680" y="271440"/>
            <a:ext cx="135720" cy="136080"/>
          </a:xfrm>
          <a:prstGeom prst="rect">
            <a:avLst/>
          </a:prstGeom>
          <a:solidFill>
            <a:srgbClr val="9999cc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3" name="CustomShape 9"/>
          <p:cNvSpPr/>
          <p:nvPr/>
        </p:nvSpPr>
        <p:spPr>
          <a:xfrm>
            <a:off x="274680" y="409680"/>
            <a:ext cx="134280" cy="134280"/>
          </a:xfrm>
          <a:prstGeom prst="rect">
            <a:avLst/>
          </a:prstGeom>
          <a:solidFill>
            <a:srgbClr val="9999cc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4" name="PlaceHolder 10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s-EC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del texto de título</a:t>
            </a:r>
            <a:endParaRPr b="0" lang="es-EC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5" name="PlaceHolder 11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C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 esquema del texto</a:t>
            </a:r>
            <a:endParaRPr b="0" lang="es-EC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C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Segundo nivel del esquema</a:t>
            </a:r>
            <a:endParaRPr b="0" lang="es-EC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C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Tercer nivel del esquema</a:t>
            </a:r>
            <a:endParaRPr b="0" lang="es-EC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C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Cuarto nivel del esquema</a:t>
            </a:r>
            <a:endParaRPr b="0" lang="es-EC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C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nivel del esquema</a:t>
            </a:r>
            <a:endParaRPr b="0" lang="es-EC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C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Sexto nivel del esquema</a:t>
            </a:r>
            <a:endParaRPr b="0" lang="es-EC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C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Séptimo nivel del esquema</a:t>
            </a:r>
            <a:endParaRPr b="0" lang="es-EC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20.jpeg"/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2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image" Target="../media/image30.png"/><Relationship Id="rId3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slideLayout" Target="../slideLayouts/slideLayout1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slideLayout" Target="../slideLayouts/slideLayout1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slideLayout" Target="../slideLayouts/slideLayout1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slideLayout" Target="../slideLayouts/slideLayout37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image" Target="../media/image13.jpe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94 Imagen" descr=""/>
          <p:cNvPicPr/>
          <p:nvPr/>
        </p:nvPicPr>
        <p:blipFill>
          <a:blip r:embed="rId1"/>
          <a:stretch/>
        </p:blipFill>
        <p:spPr>
          <a:xfrm>
            <a:off x="2664000" y="2088000"/>
            <a:ext cx="4030200" cy="3526200"/>
          </a:xfrm>
          <a:prstGeom prst="rect">
            <a:avLst/>
          </a:prstGeom>
          <a:ln>
            <a:noFill/>
          </a:ln>
        </p:spPr>
      </p:pic>
      <p:sp>
        <p:nvSpPr>
          <p:cNvPr id="186" name="CustomShape 1"/>
          <p:cNvSpPr/>
          <p:nvPr/>
        </p:nvSpPr>
        <p:spPr>
          <a:xfrm>
            <a:off x="1042920" y="260280"/>
            <a:ext cx="7414560" cy="1554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1" i="1" lang="es-EC" sz="48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Introducción a las </a:t>
            </a:r>
            <a:endParaRPr b="0" lang="es-EC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es-EC" sz="48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Redes  de ordenadores</a:t>
            </a:r>
            <a:endParaRPr b="0" lang="es-EC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7" name="CustomShape 2"/>
          <p:cNvSpPr/>
          <p:nvPr/>
        </p:nvSpPr>
        <p:spPr>
          <a:xfrm>
            <a:off x="1187280" y="5157720"/>
            <a:ext cx="6982920" cy="1013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8" name="CustomShape 3"/>
          <p:cNvSpPr/>
          <p:nvPr/>
        </p:nvSpPr>
        <p:spPr>
          <a:xfrm>
            <a:off x="6984000" y="6050520"/>
            <a:ext cx="1726200" cy="427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s-EC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es-EC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9" name="CustomShape 4"/>
          <p:cNvSpPr/>
          <p:nvPr/>
        </p:nvSpPr>
        <p:spPr>
          <a:xfrm>
            <a:off x="4455720" y="3535920"/>
            <a:ext cx="254520" cy="427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s-EC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es-EC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0" name="CustomShape 5"/>
          <p:cNvSpPr/>
          <p:nvPr/>
        </p:nvSpPr>
        <p:spPr>
          <a:xfrm>
            <a:off x="6703560" y="5904000"/>
            <a:ext cx="1945080" cy="669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s-EC" sz="1800" spc="-1" strike="noStrike">
                <a:solidFill>
                  <a:srgbClr val="ff660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DejaVu Sans"/>
              </a:rPr>
              <a:t>Ingeniería-Cor</a:t>
            </a:r>
            <a:endParaRPr b="0" lang="es-EC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C" sz="1800" spc="-1" strike="noStrike">
                <a:solidFill>
                  <a:srgbClr val="ff66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es-EC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CustomShape 1"/>
          <p:cNvSpPr/>
          <p:nvPr/>
        </p:nvSpPr>
        <p:spPr>
          <a:xfrm>
            <a:off x="611280" y="475920"/>
            <a:ext cx="8073360" cy="574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>
              <a:lnSpc>
                <a:spcPct val="100000"/>
              </a:lnSpc>
            </a:pPr>
            <a:r>
              <a:rPr b="0" lang="es-EC" sz="24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Tarjetas de Red</a:t>
            </a:r>
            <a:endParaRPr b="0" lang="es-EC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1" name="CustomShape 2"/>
          <p:cNvSpPr/>
          <p:nvPr/>
        </p:nvSpPr>
        <p:spPr>
          <a:xfrm>
            <a:off x="684360" y="981000"/>
            <a:ext cx="7414560" cy="1189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0" lang="es-EC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También conocidas como </a:t>
            </a:r>
            <a:r>
              <a:rPr b="1" lang="es-EC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NIC</a:t>
            </a:r>
            <a:r>
              <a:rPr b="0" lang="es-EC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(Network Interface Card), se instalan dentro del ordenador y son las que hacen posible la conexión del PC con la Red. </a:t>
            </a:r>
            <a:r>
              <a:rPr b="1" lang="es-EC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Traducen la información</a:t>
            </a:r>
            <a:r>
              <a:rPr b="0" lang="es-EC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que circula por el cable/ondas de la red, al lenguaje que entiende el ordenador y viceversa.</a:t>
            </a:r>
            <a:endParaRPr b="0" lang="es-EC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42" name="151 Imagen" descr=""/>
          <p:cNvPicPr/>
          <p:nvPr/>
        </p:nvPicPr>
        <p:blipFill>
          <a:blip r:embed="rId1"/>
          <a:stretch/>
        </p:blipFill>
        <p:spPr>
          <a:xfrm>
            <a:off x="395280" y="2781360"/>
            <a:ext cx="3742920" cy="2031480"/>
          </a:xfrm>
          <a:prstGeom prst="rect">
            <a:avLst/>
          </a:prstGeom>
          <a:ln>
            <a:noFill/>
          </a:ln>
        </p:spPr>
      </p:pic>
      <p:sp>
        <p:nvSpPr>
          <p:cNvPr id="243" name="CustomShape 3"/>
          <p:cNvSpPr/>
          <p:nvPr/>
        </p:nvSpPr>
        <p:spPr>
          <a:xfrm>
            <a:off x="1042920" y="2421000"/>
            <a:ext cx="862920" cy="36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0" lang="es-EC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Cable</a:t>
            </a:r>
            <a:endParaRPr b="0" lang="es-EC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44" name="153 Imagen" descr=""/>
          <p:cNvPicPr/>
          <p:nvPr/>
        </p:nvPicPr>
        <p:blipFill>
          <a:blip r:embed="rId2"/>
          <a:stretch/>
        </p:blipFill>
        <p:spPr>
          <a:xfrm>
            <a:off x="4859280" y="2852640"/>
            <a:ext cx="2766600" cy="1769760"/>
          </a:xfrm>
          <a:prstGeom prst="rect">
            <a:avLst/>
          </a:prstGeom>
          <a:ln>
            <a:noFill/>
          </a:ln>
        </p:spPr>
      </p:pic>
      <p:sp>
        <p:nvSpPr>
          <p:cNvPr id="245" name="CustomShape 4"/>
          <p:cNvSpPr/>
          <p:nvPr/>
        </p:nvSpPr>
        <p:spPr>
          <a:xfrm>
            <a:off x="4788000" y="2492280"/>
            <a:ext cx="1510560" cy="36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0" lang="es-EC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Inalámbricas</a:t>
            </a:r>
            <a:endParaRPr b="0" lang="es-EC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46" name="155 Imagen" descr=""/>
          <p:cNvPicPr/>
          <p:nvPr/>
        </p:nvPicPr>
        <p:blipFill>
          <a:blip r:embed="rId3"/>
          <a:stretch/>
        </p:blipFill>
        <p:spPr>
          <a:xfrm>
            <a:off x="4932360" y="4941720"/>
            <a:ext cx="1302840" cy="979200"/>
          </a:xfrm>
          <a:prstGeom prst="rect">
            <a:avLst/>
          </a:prstGeom>
          <a:ln>
            <a:noFill/>
          </a:ln>
        </p:spPr>
      </p:pic>
      <p:sp>
        <p:nvSpPr>
          <p:cNvPr id="247" name="Line 5"/>
          <p:cNvSpPr/>
          <p:nvPr/>
        </p:nvSpPr>
        <p:spPr>
          <a:xfrm>
            <a:off x="4356000" y="2421000"/>
            <a:ext cx="360" cy="403236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248" name="157 Imagen" descr=""/>
          <p:cNvPicPr/>
          <p:nvPr/>
        </p:nvPicPr>
        <p:blipFill>
          <a:blip r:embed="rId4"/>
          <a:stretch/>
        </p:blipFill>
        <p:spPr>
          <a:xfrm>
            <a:off x="6732720" y="4869000"/>
            <a:ext cx="1264680" cy="7977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CustomShape 1"/>
          <p:cNvSpPr/>
          <p:nvPr/>
        </p:nvSpPr>
        <p:spPr>
          <a:xfrm>
            <a:off x="457200" y="273600"/>
            <a:ext cx="8228160" cy="114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b="0" lang="es-EC" sz="18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MAC ADDRESS</a:t>
            </a:r>
            <a:endParaRPr b="0" lang="es-EC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0" name="CustomShape 2"/>
          <p:cNvSpPr/>
          <p:nvPr/>
        </p:nvSpPr>
        <p:spPr>
          <a:xfrm>
            <a:off x="395640" y="620640"/>
            <a:ext cx="8228160" cy="287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just">
              <a:lnSpc>
                <a:spcPct val="100000"/>
              </a:lnSpc>
            </a:pPr>
            <a:r>
              <a:rPr b="0" lang="es-EC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La dirección MAC es una </a:t>
            </a:r>
            <a:r>
              <a:rPr b="1" lang="es-EC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dirección física</a:t>
            </a:r>
            <a:r>
              <a:rPr b="0" lang="es-EC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(también llamada </a:t>
            </a:r>
            <a:r>
              <a:rPr b="1" lang="es-EC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dirección hardware</a:t>
            </a:r>
            <a:r>
              <a:rPr b="0" lang="es-EC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), porque identifica físicamente a un elemento del hardware: cada tarjeta red viene de fábrica con un número MAC distinto. Está formada por 48 bits que se suelen representar mediante dígitos hexadecimales que se agrupan en seis parejas . Por ejemplo, una dirección MAC podría ser </a:t>
            </a:r>
            <a:r>
              <a:rPr b="1" lang="es-EC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F0:E1:D2:C3:B4:A5</a:t>
            </a:r>
            <a:r>
              <a:rPr b="0" lang="es-EC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</a:t>
            </a:r>
            <a:endParaRPr b="0" lang="es-EC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es-EC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51" name="Picture 2" descr=""/>
          <p:cNvPicPr/>
          <p:nvPr/>
        </p:nvPicPr>
        <p:blipFill>
          <a:blip r:embed="rId1"/>
          <a:stretch/>
        </p:blipFill>
        <p:spPr>
          <a:xfrm>
            <a:off x="2934720" y="3141000"/>
            <a:ext cx="2881800" cy="2840400"/>
          </a:xfrm>
          <a:prstGeom prst="rect">
            <a:avLst/>
          </a:prstGeom>
          <a:ln>
            <a:noFill/>
          </a:ln>
        </p:spPr>
      </p:pic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CustomShape 1"/>
          <p:cNvSpPr/>
          <p:nvPr/>
        </p:nvSpPr>
        <p:spPr>
          <a:xfrm>
            <a:off x="971640" y="404640"/>
            <a:ext cx="5362560" cy="45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</a:pPr>
            <a:r>
              <a:rPr b="0" lang="es-EC" sz="24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Configurar la conexión entorno Windows</a:t>
            </a:r>
            <a:endParaRPr b="0" lang="es-EC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3" name="CustomShape 2"/>
          <p:cNvSpPr/>
          <p:nvPr/>
        </p:nvSpPr>
        <p:spPr>
          <a:xfrm>
            <a:off x="826920" y="836640"/>
            <a:ext cx="7559280" cy="1057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EC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b="0" lang="es-EC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Buscamos en: </a:t>
            </a:r>
            <a:r>
              <a:rPr b="0" i="1" lang="es-EC" sz="18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Inicicio/configuración/panel de control/conexiones de red</a:t>
            </a:r>
            <a:r>
              <a:rPr b="0" lang="es-EC" sz="18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…y aparecerá la conexión de la tarjeta de red que hemos instalado.</a:t>
            </a:r>
            <a:endParaRPr b="0" lang="es-EC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996600"/>
              </a:buClr>
              <a:buFont typeface="Arial"/>
              <a:buChar char="•"/>
            </a:pPr>
            <a:r>
              <a:rPr b="0" lang="es-EC" sz="18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b="0" lang="es-EC" sz="18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Botón derecho sobre la conexión: </a:t>
            </a:r>
            <a:r>
              <a:rPr b="0" i="1" lang="es-EC" sz="18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propiedades</a:t>
            </a:r>
            <a:endParaRPr b="0" lang="es-EC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54" name="160 Imagen" descr=""/>
          <p:cNvPicPr/>
          <p:nvPr/>
        </p:nvPicPr>
        <p:blipFill>
          <a:blip r:embed="rId1"/>
          <a:stretch/>
        </p:blipFill>
        <p:spPr>
          <a:xfrm>
            <a:off x="1296000" y="2232000"/>
            <a:ext cx="6369480" cy="4210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CustomShape 1"/>
          <p:cNvSpPr/>
          <p:nvPr/>
        </p:nvSpPr>
        <p:spPr>
          <a:xfrm>
            <a:off x="971640" y="404640"/>
            <a:ext cx="3224880" cy="45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</a:pPr>
            <a:r>
              <a:rPr b="0" lang="es-EC" sz="24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Configurar la conexión</a:t>
            </a:r>
            <a:endParaRPr b="0" lang="es-EC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6" name="CustomShape 2"/>
          <p:cNvSpPr/>
          <p:nvPr/>
        </p:nvSpPr>
        <p:spPr>
          <a:xfrm>
            <a:off x="179280" y="1484280"/>
            <a:ext cx="4030200" cy="3323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0" lang="es-EC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Comprobar que la conexión tiene marcados los elementos:</a:t>
            </a:r>
            <a:endParaRPr b="0" lang="es-EC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EC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EC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b="0" lang="es-EC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Clientes para redes Microsoft</a:t>
            </a:r>
            <a:endParaRPr b="0" lang="es-EC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EC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b="0" lang="es-EC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Compartir impresoras y archivos para redes Microsoft</a:t>
            </a:r>
            <a:endParaRPr b="0" lang="es-EC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EC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b="0" lang="es-EC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Programador de paquetes QoS</a:t>
            </a:r>
            <a:endParaRPr b="0" lang="es-EC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EC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b="0" lang="es-EC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Protocolo Internet: (TCP/IP)</a:t>
            </a:r>
            <a:endParaRPr b="0" lang="es-EC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57" name="163 Imagen" descr=""/>
          <p:cNvPicPr/>
          <p:nvPr/>
        </p:nvPicPr>
        <p:blipFill>
          <a:blip r:embed="rId1"/>
          <a:stretch/>
        </p:blipFill>
        <p:spPr>
          <a:xfrm>
            <a:off x="4211640" y="692280"/>
            <a:ext cx="4930200" cy="5687280"/>
          </a:xfrm>
          <a:prstGeom prst="rect">
            <a:avLst/>
          </a:prstGeom>
          <a:ln>
            <a:noFill/>
          </a:ln>
        </p:spPr>
      </p:pic>
      <p:sp>
        <p:nvSpPr>
          <p:cNvPr id="258" name="CustomShape 3"/>
          <p:cNvSpPr/>
          <p:nvPr/>
        </p:nvSpPr>
        <p:spPr>
          <a:xfrm>
            <a:off x="395280" y="5157720"/>
            <a:ext cx="3598200" cy="64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0" lang="es-EC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Seleccionar Protocolo TCP/IP y marcar </a:t>
            </a:r>
            <a:r>
              <a:rPr b="0" i="1" lang="es-EC" sz="18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propiedades</a:t>
            </a:r>
            <a:endParaRPr b="0" lang="es-EC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CustomShape 1"/>
          <p:cNvSpPr/>
          <p:nvPr/>
        </p:nvSpPr>
        <p:spPr>
          <a:xfrm>
            <a:off x="971640" y="404640"/>
            <a:ext cx="4354200" cy="45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</a:pPr>
            <a:r>
              <a:rPr b="0" lang="es-EC" sz="24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Configurar el Protocolo TCP/IP</a:t>
            </a:r>
            <a:endParaRPr b="0" lang="es-EC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60" name="166 Imagen" descr=""/>
          <p:cNvPicPr/>
          <p:nvPr/>
        </p:nvPicPr>
        <p:blipFill>
          <a:blip r:embed="rId1"/>
          <a:stretch/>
        </p:blipFill>
        <p:spPr>
          <a:xfrm>
            <a:off x="3851280" y="836640"/>
            <a:ext cx="4984200" cy="5614560"/>
          </a:xfrm>
          <a:prstGeom prst="rect">
            <a:avLst/>
          </a:prstGeom>
          <a:ln>
            <a:noFill/>
          </a:ln>
        </p:spPr>
      </p:pic>
      <p:sp>
        <p:nvSpPr>
          <p:cNvPr id="261" name="CustomShape 2"/>
          <p:cNvSpPr/>
          <p:nvPr/>
        </p:nvSpPr>
        <p:spPr>
          <a:xfrm>
            <a:off x="395280" y="1052640"/>
            <a:ext cx="2661840" cy="36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0" lang="es-EC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Tenemos 2 opciones:</a:t>
            </a:r>
            <a:endParaRPr b="0" lang="es-EC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2" name="CustomShape 3"/>
          <p:cNvSpPr/>
          <p:nvPr/>
        </p:nvSpPr>
        <p:spPr>
          <a:xfrm>
            <a:off x="250920" y="1700280"/>
            <a:ext cx="3526920" cy="424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EC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b="0" lang="es-EC" sz="18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Obtener IP automática      si el router permite DHCP</a:t>
            </a:r>
            <a:endParaRPr b="0" lang="es-EC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996600"/>
              </a:buClr>
              <a:buFont typeface="Arial"/>
              <a:buChar char="•"/>
            </a:pPr>
            <a:r>
              <a:rPr b="0" lang="es-EC" sz="18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b="0" lang="es-EC" sz="18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Usar una IP manual       escribir para cada PC:</a:t>
            </a:r>
            <a:endParaRPr b="0" lang="es-EC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EC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996600"/>
              </a:buClr>
              <a:buFont typeface="Arial"/>
              <a:buChar char="•"/>
            </a:pPr>
            <a:r>
              <a:rPr b="0" lang="es-EC" sz="18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b="0" lang="es-EC" sz="18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Dirección IP</a:t>
            </a:r>
            <a:endParaRPr b="0" lang="es-EC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996600"/>
              </a:buClr>
              <a:buFont typeface="Arial"/>
              <a:buChar char="•"/>
            </a:pPr>
            <a:r>
              <a:rPr b="0" lang="es-EC" sz="18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b="0" lang="es-EC" sz="18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Máscara de subred</a:t>
            </a:r>
            <a:endParaRPr b="0" lang="es-EC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996600"/>
              </a:buClr>
              <a:buFont typeface="Arial"/>
              <a:buChar char="•"/>
            </a:pPr>
            <a:r>
              <a:rPr b="0" lang="es-EC" sz="18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b="0" lang="es-EC" sz="18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Puerta enlace predeterminada</a:t>
            </a:r>
            <a:endParaRPr b="0" lang="es-EC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996600"/>
              </a:buClr>
              <a:buFont typeface="Arial"/>
              <a:buChar char="•"/>
            </a:pPr>
            <a:r>
              <a:rPr b="0" lang="es-EC" sz="18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b="0" lang="es-EC" sz="18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Servidores DNS</a:t>
            </a:r>
            <a:endParaRPr b="0" lang="es-EC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EC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EC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3" name="CustomShape 4"/>
          <p:cNvSpPr/>
          <p:nvPr/>
        </p:nvSpPr>
        <p:spPr>
          <a:xfrm>
            <a:off x="2843280" y="1844640"/>
            <a:ext cx="286560" cy="69480"/>
          </a:xfrm>
          <a:prstGeom prst="rightArrow">
            <a:avLst>
              <a:gd name="adj1" fmla="val 16200"/>
              <a:gd name="adj2" fmla="val 5400"/>
            </a:avLst>
          </a:prstGeom>
          <a:solidFill>
            <a:srgbClr val="9999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64" name="CustomShape 5"/>
          <p:cNvSpPr/>
          <p:nvPr/>
        </p:nvSpPr>
        <p:spPr>
          <a:xfrm flipV="1">
            <a:off x="2556000" y="2490120"/>
            <a:ext cx="285120" cy="142560"/>
          </a:xfrm>
          <a:prstGeom prst="rightArrow">
            <a:avLst>
              <a:gd name="adj1" fmla="val 16200"/>
              <a:gd name="adj2" fmla="val 5400"/>
            </a:avLst>
          </a:prstGeom>
          <a:solidFill>
            <a:srgbClr val="9999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CustomShape 1"/>
          <p:cNvSpPr/>
          <p:nvPr/>
        </p:nvSpPr>
        <p:spPr>
          <a:xfrm>
            <a:off x="971640" y="404640"/>
            <a:ext cx="5362560" cy="45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</a:pPr>
            <a:r>
              <a:rPr b="0" lang="es-EC" sz="24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Configurar la conexión entorno Linux</a:t>
            </a:r>
            <a:endParaRPr b="0" lang="es-EC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6" name="CustomShape 2"/>
          <p:cNvSpPr/>
          <p:nvPr/>
        </p:nvSpPr>
        <p:spPr>
          <a:xfrm>
            <a:off x="826920" y="836640"/>
            <a:ext cx="7559280" cy="1057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EC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b="0" lang="es-EC" sz="18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Vamos a la esquina superior derecha y damos click en el símbolo de conexión</a:t>
            </a:r>
            <a:endParaRPr b="0" lang="es-EC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EC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996600"/>
              </a:buClr>
              <a:buFont typeface="Arial"/>
              <a:buChar char="•"/>
            </a:pPr>
            <a:r>
              <a:rPr b="0" lang="es-EC" sz="18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b="0" lang="es-EC" sz="18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Marcar la opción activar red y luego dar click en activar conexiones.</a:t>
            </a:r>
            <a:endParaRPr b="0" lang="es-EC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EC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EC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67" name="173 Imagen" descr=""/>
          <p:cNvPicPr/>
          <p:nvPr/>
        </p:nvPicPr>
        <p:blipFill>
          <a:blip r:embed="rId1"/>
          <a:stretch/>
        </p:blipFill>
        <p:spPr>
          <a:xfrm>
            <a:off x="864000" y="2520000"/>
            <a:ext cx="7785720" cy="36590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CustomShape 1"/>
          <p:cNvSpPr/>
          <p:nvPr/>
        </p:nvSpPr>
        <p:spPr>
          <a:xfrm>
            <a:off x="971640" y="404640"/>
            <a:ext cx="5362560" cy="45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</a:pPr>
            <a:r>
              <a:rPr b="0" lang="es-EC" sz="24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Configurar la conexión entorno Linux</a:t>
            </a:r>
            <a:endParaRPr b="0" lang="es-EC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9" name="CustomShape 2"/>
          <p:cNvSpPr/>
          <p:nvPr/>
        </p:nvSpPr>
        <p:spPr>
          <a:xfrm>
            <a:off x="864000" y="740880"/>
            <a:ext cx="7559280" cy="1057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endParaRPr b="0" lang="es-EC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C" sz="18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Abrirá la ventana de Conexiones de red, nos muestra las tarjetas de red que están disponibles.</a:t>
            </a:r>
            <a:endParaRPr b="0" lang="es-EC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EC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996600"/>
              </a:buClr>
              <a:buFont typeface="Arial"/>
              <a:buChar char="•"/>
            </a:pPr>
            <a:r>
              <a:rPr b="0" lang="es-EC" sz="18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b="0" lang="es-EC" sz="18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Selecciona la tarjeta y da click en editar. </a:t>
            </a:r>
            <a:endParaRPr b="0" lang="es-EC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EC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EC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70" name="176 Imagen" descr=""/>
          <p:cNvPicPr/>
          <p:nvPr/>
        </p:nvPicPr>
        <p:blipFill>
          <a:blip r:embed="rId1"/>
          <a:stretch/>
        </p:blipFill>
        <p:spPr>
          <a:xfrm>
            <a:off x="1224000" y="2546280"/>
            <a:ext cx="7281720" cy="3427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CustomShape 1"/>
          <p:cNvSpPr/>
          <p:nvPr/>
        </p:nvSpPr>
        <p:spPr>
          <a:xfrm>
            <a:off x="971640" y="404640"/>
            <a:ext cx="5362560" cy="45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</a:pPr>
            <a:r>
              <a:rPr b="0" lang="es-EC" sz="24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Configurar la conexión entorno Linux</a:t>
            </a:r>
            <a:endParaRPr b="0" lang="es-EC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2" name="CustomShape 2"/>
          <p:cNvSpPr/>
          <p:nvPr/>
        </p:nvSpPr>
        <p:spPr>
          <a:xfrm>
            <a:off x="864000" y="740880"/>
            <a:ext cx="7559280" cy="1057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endParaRPr b="0" lang="es-EC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996600"/>
              </a:buClr>
              <a:buFont typeface="Arial"/>
              <a:buChar char="•"/>
            </a:pPr>
            <a:r>
              <a:rPr b="0" lang="es-EC" sz="18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b="0" lang="es-EC" sz="18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Abrirá la ventana para la configuración de la tarjeta que hayas seleccionado.</a:t>
            </a:r>
            <a:endParaRPr b="0" lang="es-EC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996600"/>
              </a:buClr>
              <a:buFont typeface="Arial"/>
              <a:buChar char="•"/>
            </a:pPr>
            <a:r>
              <a:rPr b="0" lang="es-EC" sz="18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b="0" lang="es-EC" sz="18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Si tu router de internet asigna direcciones dinámicamente entonces solo necesitas seleccionar la opción DHCP.</a:t>
            </a:r>
            <a:endParaRPr b="0" lang="es-EC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EC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EC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73" name="179 Imagen" descr=""/>
          <p:cNvPicPr/>
          <p:nvPr/>
        </p:nvPicPr>
        <p:blipFill>
          <a:blip r:embed="rId1"/>
          <a:stretch/>
        </p:blipFill>
        <p:spPr>
          <a:xfrm>
            <a:off x="750240" y="2520000"/>
            <a:ext cx="3567960" cy="3022200"/>
          </a:xfrm>
          <a:prstGeom prst="rect">
            <a:avLst/>
          </a:prstGeom>
          <a:ln>
            <a:noFill/>
          </a:ln>
        </p:spPr>
      </p:pic>
      <p:pic>
        <p:nvPicPr>
          <p:cNvPr id="274" name="180 Imagen" descr=""/>
          <p:cNvPicPr/>
          <p:nvPr/>
        </p:nvPicPr>
        <p:blipFill>
          <a:blip r:embed="rId2"/>
          <a:stretch/>
        </p:blipFill>
        <p:spPr>
          <a:xfrm>
            <a:off x="5040000" y="2391480"/>
            <a:ext cx="3166200" cy="3366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CustomShape 1"/>
          <p:cNvSpPr/>
          <p:nvPr/>
        </p:nvSpPr>
        <p:spPr>
          <a:xfrm>
            <a:off x="971640" y="404640"/>
            <a:ext cx="5362560" cy="45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</a:pPr>
            <a:r>
              <a:rPr b="0" lang="es-EC" sz="24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Configurar la conexión entorno Linux</a:t>
            </a:r>
            <a:endParaRPr b="0" lang="es-EC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6" name="CustomShape 2"/>
          <p:cNvSpPr/>
          <p:nvPr/>
        </p:nvSpPr>
        <p:spPr>
          <a:xfrm>
            <a:off x="864000" y="740880"/>
            <a:ext cx="7559280" cy="1057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endParaRPr b="0" lang="es-EC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996600"/>
              </a:buClr>
              <a:buFont typeface="Arial"/>
              <a:buChar char="•"/>
            </a:pPr>
            <a:r>
              <a:rPr b="0" lang="es-EC" sz="18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b="0" lang="es-EC" sz="18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Pero si necesitas asignar la dirección manualmente selecciona la opción Manual</a:t>
            </a:r>
            <a:endParaRPr b="0" lang="es-EC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996600"/>
              </a:buClr>
              <a:buFont typeface="Arial"/>
              <a:buChar char="•"/>
            </a:pPr>
            <a:r>
              <a:rPr b="0" lang="es-EC" sz="18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Da click en añadir e ingresa los datos correspondientes (dirección ip, mascara de red, puerta de enlace y servidor DNS).</a:t>
            </a:r>
            <a:endParaRPr b="0" lang="es-EC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EC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EC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77" name="183 Imagen" descr=""/>
          <p:cNvPicPr/>
          <p:nvPr/>
        </p:nvPicPr>
        <p:blipFill>
          <a:blip r:embed="rId1"/>
          <a:stretch/>
        </p:blipFill>
        <p:spPr>
          <a:xfrm>
            <a:off x="1296000" y="2736000"/>
            <a:ext cx="6262200" cy="3022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CustomShape 1"/>
          <p:cNvSpPr/>
          <p:nvPr/>
        </p:nvSpPr>
        <p:spPr>
          <a:xfrm>
            <a:off x="971640" y="404640"/>
            <a:ext cx="5362560" cy="45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</a:pPr>
            <a:r>
              <a:rPr b="0" lang="es-EC" sz="24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Configurar la conexión entorno Mac</a:t>
            </a:r>
            <a:endParaRPr b="0" lang="es-EC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9" name="CustomShape 2"/>
          <p:cNvSpPr/>
          <p:nvPr/>
        </p:nvSpPr>
        <p:spPr>
          <a:xfrm>
            <a:off x="864000" y="740880"/>
            <a:ext cx="7559280" cy="1057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endParaRPr b="0" lang="es-EC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996600"/>
              </a:buClr>
              <a:buFont typeface="Arial"/>
              <a:buChar char="•"/>
            </a:pPr>
            <a:r>
              <a:rPr b="0" lang="es-EC" sz="18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Hacemos clic en el logo de Apple, esquina superior izquierda, y elegimos Preferencias del Sistema....</a:t>
            </a:r>
            <a:endParaRPr b="0" lang="es-EC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EC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80" name="186 Imagen" descr=""/>
          <p:cNvPicPr/>
          <p:nvPr/>
        </p:nvPicPr>
        <p:blipFill>
          <a:blip r:embed="rId1"/>
          <a:stretch/>
        </p:blipFill>
        <p:spPr>
          <a:xfrm>
            <a:off x="2808000" y="2376000"/>
            <a:ext cx="3022200" cy="31611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5" dur="indefinite" restart="never" nodeType="tmRoot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CustomShape 1"/>
          <p:cNvSpPr/>
          <p:nvPr/>
        </p:nvSpPr>
        <p:spPr>
          <a:xfrm>
            <a:off x="395280" y="2708280"/>
            <a:ext cx="3958560" cy="22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0" lang="es-EC" sz="28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Una Red </a:t>
            </a:r>
            <a:r>
              <a:rPr b="1" lang="es-EC" sz="28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es un conjunto de ordenadores  interconectados entre si </a:t>
            </a:r>
            <a:r>
              <a:rPr b="0" lang="es-EC" sz="28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mediante cable o por otros medios inalámbricos</a:t>
            </a:r>
            <a:r>
              <a:rPr b="1" lang="es-EC" sz="28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.</a:t>
            </a:r>
            <a:endParaRPr b="0" lang="es-EC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2" name="CustomShape 2"/>
          <p:cNvSpPr/>
          <p:nvPr/>
        </p:nvSpPr>
        <p:spPr>
          <a:xfrm>
            <a:off x="304920" y="1050840"/>
            <a:ext cx="4264920" cy="701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1" i="1" lang="es-EC" sz="40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Concepto</a:t>
            </a:r>
            <a:endParaRPr b="0" lang="es-EC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3" name="102 Imagen" descr=""/>
          <p:cNvPicPr/>
          <p:nvPr/>
        </p:nvPicPr>
        <p:blipFill>
          <a:blip r:embed="rId1"/>
          <a:stretch/>
        </p:blipFill>
        <p:spPr>
          <a:xfrm>
            <a:off x="4356000" y="1797120"/>
            <a:ext cx="4528800" cy="4023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CustomShape 1"/>
          <p:cNvSpPr/>
          <p:nvPr/>
        </p:nvSpPr>
        <p:spPr>
          <a:xfrm>
            <a:off x="971640" y="404640"/>
            <a:ext cx="5362560" cy="45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</a:pPr>
            <a:r>
              <a:rPr b="0" lang="es-EC" sz="24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Configurar la conexión entorno Mac</a:t>
            </a:r>
            <a:endParaRPr b="0" lang="es-EC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2" name="CustomShape 2"/>
          <p:cNvSpPr/>
          <p:nvPr/>
        </p:nvSpPr>
        <p:spPr>
          <a:xfrm>
            <a:off x="864000" y="740880"/>
            <a:ext cx="7559280" cy="1057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endParaRPr b="0" lang="es-EC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996600"/>
              </a:buClr>
              <a:buFont typeface="Arial"/>
              <a:buChar char="•"/>
            </a:pPr>
            <a:r>
              <a:rPr b="0" lang="es-EC" sz="18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El segundo paso es dar doble clic sobre el icono Red y aparecerá la siguiente pantalla en la cual configuraremos los datos que necesitemos y daremos en aplicar.</a:t>
            </a:r>
            <a:endParaRPr b="0" lang="es-EC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EC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83" name="189 Imagen" descr=""/>
          <p:cNvPicPr/>
          <p:nvPr/>
        </p:nvPicPr>
        <p:blipFill>
          <a:blip r:embed="rId1"/>
          <a:stretch/>
        </p:blipFill>
        <p:spPr>
          <a:xfrm>
            <a:off x="1653840" y="2057400"/>
            <a:ext cx="5760360" cy="39888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7" dur="indefinite" restart="never" nodeType="tmRoot">
          <p:childTnLst>
            <p:seq>
              <p:cTn id="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CustomShape 1"/>
          <p:cNvSpPr/>
          <p:nvPr/>
        </p:nvSpPr>
        <p:spPr>
          <a:xfrm>
            <a:off x="457200" y="273600"/>
            <a:ext cx="8228160" cy="114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0" lang="es-EC" sz="24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COMANDO IPCONFIG</a:t>
            </a:r>
            <a:endParaRPr b="0" lang="es-EC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5" name="CustomShape 2"/>
          <p:cNvSpPr/>
          <p:nvPr/>
        </p:nvSpPr>
        <p:spPr>
          <a:xfrm>
            <a:off x="467640" y="1484640"/>
            <a:ext cx="8228160" cy="4631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b="0" lang="es-EC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El comando </a:t>
            </a:r>
            <a:r>
              <a:rPr b="1" lang="es-EC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ipconfig</a:t>
            </a:r>
            <a:r>
              <a:rPr b="0" lang="es-EC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 nos da la información relativa a las conexiones de red en los sistemas operativos Windows.</a:t>
            </a:r>
            <a:endParaRPr b="0" lang="es-EC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s-EC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s-EC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La salida de este comando nos dice principalmente la dirección IP, máscara y puerta de enlace de cada una de los adaptadores de red que tenga el equipo.</a:t>
            </a:r>
            <a:endParaRPr b="0" lang="es-EC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s-EC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es-EC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Este comando tiene algunas opciones (argumentos) como por ejemplo poner </a:t>
            </a:r>
            <a:r>
              <a:rPr b="1" lang="es-EC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ipconfig /all</a:t>
            </a:r>
            <a:r>
              <a:rPr b="0" lang="es-EC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en la salida de este comando ademas de lo anterior te da información adicional como la MAC de la tarjeta de red, nombre del equipo, sufijo DNS de Windows, servidores DNS.</a:t>
            </a:r>
            <a:endParaRPr b="0" lang="es-EC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es-EC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es-EC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Para ejecutarlo en WINDOWS tenemos que ir a Incio --&gt; Ejecutar --&gt; poner "cmd" y luego darle a Enter. Con esto se nos abrirá una ventana de MS-DOS, entonces en la línea de comandos ponemos </a:t>
            </a:r>
            <a:r>
              <a:rPr b="1" lang="es-EC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ipconfig</a:t>
            </a:r>
            <a:r>
              <a:rPr b="0" lang="es-EC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 y le damos a Enter.</a:t>
            </a:r>
            <a:endParaRPr b="0" lang="es-EC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es-EC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es-EC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Para ejecutarlo en LINUX o MAC tenemos que ir al terminal escribimos ifconfig y presionamos Enter. </a:t>
            </a:r>
            <a:endParaRPr b="0" lang="es-EC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es-EC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CustomShape 1"/>
          <p:cNvSpPr/>
          <p:nvPr/>
        </p:nvSpPr>
        <p:spPr>
          <a:xfrm>
            <a:off x="720000" y="537480"/>
            <a:ext cx="8349840" cy="1189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0" lang="es-EC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Topología Lógica de Red</a:t>
            </a:r>
            <a:r>
              <a:rPr b="0" lang="es-EC" sz="22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es-EC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C" sz="20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Es la sistema de acceso y comunicación que se emplea para conectar las estaciones de la red. Para que dos estaciones se comuniquen necesitan entender el mismo idioma, por lo que</a:t>
            </a:r>
            <a:r>
              <a:rPr b="0" lang="es-EC" sz="22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b="0" lang="es-EC" sz="15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 establece un Protocolo( reglas) estándar de comunicación: el </a:t>
            </a:r>
            <a:r>
              <a:rPr b="1" lang="es-EC" sz="1500" spc="-1" strike="noStrike" u="sng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PROTOCOLO TCP/IP</a:t>
            </a:r>
            <a:endParaRPr b="0" lang="es-EC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7" name="CustomShape 2"/>
          <p:cNvSpPr/>
          <p:nvPr/>
        </p:nvSpPr>
        <p:spPr>
          <a:xfrm>
            <a:off x="1440000" y="2304000"/>
            <a:ext cx="6218640" cy="36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</a:pPr>
            <a:r>
              <a:rPr b="0" lang="es-EC" sz="18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TCP/IP (Transmission Control Protocol/Internet  Protocol).</a:t>
            </a:r>
            <a:endParaRPr b="0" lang="es-EC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8" name="CustomShape 3"/>
          <p:cNvSpPr/>
          <p:nvPr/>
        </p:nvSpPr>
        <p:spPr>
          <a:xfrm>
            <a:off x="792000" y="2683800"/>
            <a:ext cx="7343280" cy="91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0" lang="es-EC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 trata del lenguaje que utiliza cualquier plataforma de  ordenadores en  </a:t>
            </a:r>
            <a:r>
              <a:rPr b="1" lang="es-EC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Internet</a:t>
            </a:r>
            <a:r>
              <a:rPr b="0" lang="es-EC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para enviar y recibir la información. Por eso se toma como estándar.</a:t>
            </a:r>
            <a:endParaRPr b="0" lang="es-EC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9" name="CustomShape 4"/>
          <p:cNvSpPr/>
          <p:nvPr/>
        </p:nvSpPr>
        <p:spPr>
          <a:xfrm>
            <a:off x="3203640" y="3860640"/>
            <a:ext cx="1863000" cy="518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1" lang="es-EC" sz="28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TCP /  IP</a:t>
            </a:r>
            <a:endParaRPr b="0" lang="es-EC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0" name="Line 5"/>
          <p:cNvSpPr/>
          <p:nvPr/>
        </p:nvSpPr>
        <p:spPr>
          <a:xfrm flipH="1">
            <a:off x="2843280" y="4292640"/>
            <a:ext cx="706320" cy="426960"/>
          </a:xfrm>
          <a:prstGeom prst="line">
            <a:avLst/>
          </a:prstGeom>
          <a:ln w="25560">
            <a:solidFill>
              <a:srgbClr val="993300"/>
            </a:solidFill>
            <a:miter/>
            <a:tailEnd len="lg" type="triangle" w="lg"/>
          </a:ln>
        </p:spPr>
        <p:style>
          <a:lnRef idx="0"/>
          <a:fillRef idx="0"/>
          <a:effectRef idx="0"/>
          <a:fontRef idx="minor"/>
        </p:style>
      </p:sp>
      <p:sp>
        <p:nvSpPr>
          <p:cNvPr id="291" name="Line 6"/>
          <p:cNvSpPr/>
          <p:nvPr/>
        </p:nvSpPr>
        <p:spPr>
          <a:xfrm>
            <a:off x="4643280" y="4292640"/>
            <a:ext cx="706680" cy="426960"/>
          </a:xfrm>
          <a:prstGeom prst="line">
            <a:avLst/>
          </a:prstGeom>
          <a:ln w="25560">
            <a:solidFill>
              <a:srgbClr val="993300"/>
            </a:solidFill>
            <a:miter/>
            <a:tailEnd len="lg" type="triangle" w="lg"/>
          </a:ln>
        </p:spPr>
        <p:style>
          <a:lnRef idx="0"/>
          <a:fillRef idx="0"/>
          <a:effectRef idx="0"/>
          <a:fontRef idx="minor"/>
        </p:style>
      </p:sp>
      <p:sp>
        <p:nvSpPr>
          <p:cNvPr id="292" name="CustomShape 7"/>
          <p:cNvSpPr/>
          <p:nvPr/>
        </p:nvSpPr>
        <p:spPr>
          <a:xfrm>
            <a:off x="611280" y="4724280"/>
            <a:ext cx="3526920" cy="1189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0" lang="es-EC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Es el que </a:t>
            </a:r>
            <a:r>
              <a:rPr b="1" lang="es-EC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divide la información en paquetes</a:t>
            </a:r>
            <a:r>
              <a:rPr b="0" lang="es-EC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y el que las vuelve a unir  en su orden adecuado cuando van llegando a su destino.</a:t>
            </a:r>
            <a:endParaRPr b="0" lang="es-EC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3" name="CustomShape 8"/>
          <p:cNvSpPr/>
          <p:nvPr/>
        </p:nvSpPr>
        <p:spPr>
          <a:xfrm>
            <a:off x="4572000" y="4724280"/>
            <a:ext cx="3814200" cy="91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0" lang="es-EC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Es el responsable de identificar cada uno de estos  paquetes de información con su </a:t>
            </a:r>
            <a:r>
              <a:rPr b="1" lang="es-EC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dirección</a:t>
            </a:r>
            <a:r>
              <a:rPr b="0" lang="es-EC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apropiada.</a:t>
            </a:r>
            <a:endParaRPr b="0" lang="es-EC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4" name="CustomShape 9"/>
          <p:cNvSpPr/>
          <p:nvPr/>
        </p:nvSpPr>
        <p:spPr>
          <a:xfrm>
            <a:off x="2700360" y="3500280"/>
            <a:ext cx="2769480" cy="396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1" lang="es-EC" sz="20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PROTOCOLO</a:t>
            </a:r>
            <a:endParaRPr b="0" lang="es-EC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9" dur="indefinite" restart="never" nodeType="tmRoot">
          <p:childTnLst>
            <p:seq>
              <p:cTn id="4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CustomShape 1"/>
          <p:cNvSpPr/>
          <p:nvPr/>
        </p:nvSpPr>
        <p:spPr>
          <a:xfrm>
            <a:off x="826920" y="620640"/>
            <a:ext cx="1408320" cy="36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</a:pPr>
            <a:r>
              <a:rPr b="0" lang="es-EC" sz="18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Dirección IP</a:t>
            </a:r>
            <a:endParaRPr b="0" lang="es-EC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6" name="CustomShape 2"/>
          <p:cNvSpPr/>
          <p:nvPr/>
        </p:nvSpPr>
        <p:spPr>
          <a:xfrm>
            <a:off x="826920" y="1052640"/>
            <a:ext cx="7630560" cy="1463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0" lang="es-EC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Cada  ordenador conectado a la red debe disponer de una </a:t>
            </a:r>
            <a:r>
              <a:rPr b="1" lang="es-EC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dirección única</a:t>
            </a:r>
            <a:r>
              <a:rPr b="0" lang="es-EC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para  una correcta identificación y efectiva localización.</a:t>
            </a:r>
            <a:endParaRPr b="0" lang="es-EC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EC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C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b="0" lang="es-EC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 dicha dirección se la  conoce como IP, y se encuentra formada por  4 números de 0 a 255 (xxx) separados por puntos. </a:t>
            </a:r>
            <a:endParaRPr b="0" lang="es-EC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7" name="CustomShape 3"/>
          <p:cNvSpPr/>
          <p:nvPr/>
        </p:nvSpPr>
        <p:spPr>
          <a:xfrm>
            <a:off x="1547640" y="2637000"/>
            <a:ext cx="5255640" cy="747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1" lang="es-EC" sz="43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Tahoma"/>
                <a:ea typeface="DejaVu Sans"/>
              </a:rPr>
              <a:t>xxx.xxx.xxx.xxx</a:t>
            </a:r>
            <a:endParaRPr b="0" lang="es-EC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8" name="CustomShape 4"/>
          <p:cNvSpPr/>
          <p:nvPr/>
        </p:nvSpPr>
        <p:spPr>
          <a:xfrm rot="16135200">
            <a:off x="2108880" y="3015360"/>
            <a:ext cx="531000" cy="933120"/>
          </a:xfrm>
          <a:prstGeom prst="leftBrace">
            <a:avLst>
              <a:gd name="adj1" fmla="val 1800"/>
              <a:gd name="adj2" fmla="val 10800"/>
            </a:avLst>
          </a:prstGeom>
          <a:noFill/>
          <a:ln w="9360">
            <a:solidFill>
              <a:srgbClr val="9966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99" name="CustomShape 5"/>
          <p:cNvSpPr/>
          <p:nvPr/>
        </p:nvSpPr>
        <p:spPr>
          <a:xfrm>
            <a:off x="1619280" y="3645000"/>
            <a:ext cx="1674360" cy="579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1" lang="es-EC" sz="32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0..255</a:t>
            </a:r>
            <a:endParaRPr b="0" lang="es-EC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0" name="CustomShape 6"/>
          <p:cNvSpPr/>
          <p:nvPr/>
        </p:nvSpPr>
        <p:spPr>
          <a:xfrm>
            <a:off x="900000" y="4292640"/>
            <a:ext cx="1851840" cy="36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</a:pPr>
            <a:r>
              <a:rPr b="0" lang="es-EC" sz="18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Máscara de Red</a:t>
            </a:r>
            <a:endParaRPr b="0" lang="es-EC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1" name="CustomShape 7"/>
          <p:cNvSpPr/>
          <p:nvPr/>
        </p:nvSpPr>
        <p:spPr>
          <a:xfrm>
            <a:off x="900000" y="4653000"/>
            <a:ext cx="7270200" cy="145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0" lang="es-EC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Secuencia de 4 números de la misma estructura que la IP, que se utiliza para distinguir qué parte de la IP identifica la red y qué parte a los equipos.</a:t>
            </a:r>
            <a:endParaRPr b="0" lang="es-EC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C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Ejemplo: En Redes Clase A la  Mascara de red es 255.0.0.0, lo que significa que el primer grupo de bits de la IP es para la red y el resto identifica los equipos</a:t>
            </a:r>
            <a:endParaRPr b="0" lang="es-EC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2" name="CustomShape 8"/>
          <p:cNvSpPr/>
          <p:nvPr/>
        </p:nvSpPr>
        <p:spPr>
          <a:xfrm>
            <a:off x="3995640" y="3500280"/>
            <a:ext cx="4534920" cy="91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0" lang="es-EC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Para que dos equipos pertenezcan a la misma red deben tener una IP con la parte de red igual</a:t>
            </a:r>
            <a:endParaRPr b="0" lang="es-EC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1" dur="indefinite" restart="never" nodeType="tmRoot">
          <p:childTnLst>
            <p:seq>
              <p:cTn id="4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CustomShape 1"/>
          <p:cNvSpPr/>
          <p:nvPr/>
        </p:nvSpPr>
        <p:spPr>
          <a:xfrm>
            <a:off x="684360" y="549360"/>
            <a:ext cx="5614200" cy="36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0" lang="es-EC" sz="18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Clases de Direcciones IP:</a:t>
            </a:r>
            <a:endParaRPr b="0" lang="es-EC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4" name="CustomShape 2"/>
          <p:cNvSpPr/>
          <p:nvPr/>
        </p:nvSpPr>
        <p:spPr>
          <a:xfrm>
            <a:off x="539640" y="981000"/>
            <a:ext cx="7919640" cy="792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0" lang="es-EC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Clase A: </a:t>
            </a:r>
            <a:r>
              <a:rPr b="0" lang="es-EC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 asigna el primer octeto para identificar la red, reservando los tres últimos para que sean asignados a las estaciones de trabajo, de modo que la cantidad máxima de estaciones que pueden pertenecer a esa misma red es de 16.777.214 de máquinas. </a:t>
            </a:r>
            <a:endParaRPr b="0" lang="es-EC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5" name="CustomShape 3"/>
          <p:cNvSpPr/>
          <p:nvPr/>
        </p:nvSpPr>
        <p:spPr>
          <a:xfrm>
            <a:off x="539640" y="1844640"/>
            <a:ext cx="7919640" cy="853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0" lang="es-EC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Clase B: </a:t>
            </a:r>
            <a:r>
              <a:rPr b="0" lang="es-EC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 asigna los dos primeros octetos para identificar la red, reservando los dos últimos para que sean asignados a las estaciones de trabajo, de modo que la cantidad máxima de estaciones que pueden pertenecer a esa misma red es de 65.534 máquinas. </a:t>
            </a:r>
            <a:endParaRPr b="0" lang="es-EC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6" name="CustomShape 4"/>
          <p:cNvSpPr/>
          <p:nvPr/>
        </p:nvSpPr>
        <p:spPr>
          <a:xfrm>
            <a:off x="539640" y="2708280"/>
            <a:ext cx="7919640" cy="853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0" lang="es-EC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Clase C: </a:t>
            </a:r>
            <a:r>
              <a:rPr b="0" lang="es-EC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 asigna los tres primeros octetos para identificar la red, reservando el último para que sea asignado a las estaciones de trabajo, de modo que la cantidad máxima de estaciones que pueden pertenecer a esa misma red es de 254 máquinas. </a:t>
            </a:r>
            <a:endParaRPr b="0" lang="es-EC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307" name="Table 5"/>
          <p:cNvGraphicFramePr/>
          <p:nvPr/>
        </p:nvGraphicFramePr>
        <p:xfrm>
          <a:off x="468360" y="3789360"/>
          <a:ext cx="7991280" cy="2046240"/>
        </p:xfrm>
        <a:graphic>
          <a:graphicData uri="http://schemas.openxmlformats.org/drawingml/2006/table">
            <a:tbl>
              <a:tblPr/>
              <a:tblGrid>
                <a:gridCol w="1600200"/>
                <a:gridCol w="1879560"/>
                <a:gridCol w="1319040"/>
                <a:gridCol w="1594080"/>
                <a:gridCol w="1598760"/>
              </a:tblGrid>
              <a:tr h="39888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s-EC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Clase</a:t>
                      </a:r>
                      <a:endParaRPr b="0" lang="es-EC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s-EC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Rango IP</a:t>
                      </a:r>
                      <a:endParaRPr b="0" lang="es-EC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s-EC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Nº Redes</a:t>
                      </a:r>
                      <a:endParaRPr b="0" lang="es-EC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s-EC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Nº Estaciones</a:t>
                      </a:r>
                      <a:endParaRPr b="0" lang="es-EC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s-EC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Máscara de red</a:t>
                      </a:r>
                      <a:endParaRPr b="0" lang="es-EC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solidFill>
                      <a:srgbClr val="729fcf"/>
                    </a:solidFill>
                  </a:tcPr>
                </a:tc>
              </a:tr>
              <a:tr h="56448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s-EC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A</a:t>
                      </a:r>
                      <a:endParaRPr b="0" lang="es-EC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s-EC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1.     0.    0.    0 </a:t>
                      </a:r>
                      <a:endParaRPr b="0" lang="es-EC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s-EC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127.255.255.255</a:t>
                      </a:r>
                      <a:endParaRPr b="0" lang="es-EC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s-EC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126</a:t>
                      </a:r>
                      <a:endParaRPr b="0" lang="es-EC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s-EC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16.777.214</a:t>
                      </a:r>
                      <a:endParaRPr b="0" lang="es-EC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s-EC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255.0.0.0</a:t>
                      </a:r>
                      <a:endParaRPr b="0" lang="es-EC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solidFill>
                      <a:srgbClr val="729fcf"/>
                    </a:solidFill>
                  </a:tcPr>
                </a:tc>
              </a:tr>
              <a:tr h="52020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s-EC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B</a:t>
                      </a:r>
                      <a:endParaRPr b="0" lang="es-EC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s-EC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128.   0.    0.   0 191.255.255.255 </a:t>
                      </a:r>
                      <a:endParaRPr b="0" lang="es-EC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s-EC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16.384</a:t>
                      </a:r>
                      <a:endParaRPr b="0" lang="es-EC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s-EC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65.534</a:t>
                      </a:r>
                      <a:endParaRPr b="0" lang="es-EC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s-EC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255.255.0.0</a:t>
                      </a:r>
                      <a:endParaRPr b="0" lang="es-EC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solidFill>
                      <a:srgbClr val="729fcf"/>
                    </a:solidFill>
                  </a:tcPr>
                </a:tc>
              </a:tr>
              <a:tr h="56304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s-EC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C</a:t>
                      </a:r>
                      <a:endParaRPr b="0" lang="es-EC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s-EC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192.  0.   0.    0</a:t>
                      </a:r>
                      <a:endParaRPr b="0" lang="es-EC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s-EC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223.255.255.255</a:t>
                      </a:r>
                      <a:endParaRPr b="0" lang="es-EC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s-EC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2.097.152 </a:t>
                      </a:r>
                      <a:endParaRPr b="0" lang="es-EC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s-EC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254</a:t>
                      </a:r>
                      <a:endParaRPr b="0" lang="es-EC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s-EC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255.255.255.0</a:t>
                      </a:r>
                      <a:endParaRPr b="0" lang="es-EC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solidFill>
                      <a:srgbClr val="729fcf"/>
                    </a:solidFill>
                  </a:tcPr>
                </a:tc>
              </a:tr>
            </a:tbl>
          </a:graphicData>
        </a:graphic>
      </p:graphicFrame>
    </p:spTree>
  </p:cSld>
  <p:timing>
    <p:tnLst>
      <p:par>
        <p:cTn id="43" dur="indefinite" restart="never" nodeType="tmRoot">
          <p:childTnLst>
            <p:seq>
              <p:cTn id="4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CustomShape 1"/>
          <p:cNvSpPr/>
          <p:nvPr/>
        </p:nvSpPr>
        <p:spPr>
          <a:xfrm>
            <a:off x="684360" y="549360"/>
            <a:ext cx="5614200" cy="36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9" name="CustomShape 2"/>
          <p:cNvSpPr/>
          <p:nvPr/>
        </p:nvSpPr>
        <p:spPr>
          <a:xfrm>
            <a:off x="360000" y="504000"/>
            <a:ext cx="8566200" cy="5515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s-EC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DNS</a:t>
            </a:r>
            <a:endParaRPr b="0" lang="es-EC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EC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(Domain Name System) </a:t>
            </a:r>
            <a:endParaRPr b="0" lang="es-EC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EC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C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Este sistema de nombres permite traducir de nombre de dominio a dirección IP y  viceversa. Se encuentra en el </a:t>
            </a:r>
            <a:r>
              <a:rPr b="0" lang="es-EC" sz="20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nivel de aplicación</a:t>
            </a:r>
            <a:r>
              <a:rPr b="0" lang="es-EC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.</a:t>
            </a:r>
            <a:endParaRPr b="0" lang="es-EC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EC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EC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EC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10" name="214 Imagen" descr=""/>
          <p:cNvPicPr/>
          <p:nvPr/>
        </p:nvPicPr>
        <p:blipFill>
          <a:blip r:embed="rId1"/>
          <a:stretch/>
        </p:blipFill>
        <p:spPr>
          <a:xfrm>
            <a:off x="504000" y="2662920"/>
            <a:ext cx="8113320" cy="4103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5" dur="indefinite" restart="never" nodeType="tmRoot">
          <p:childTnLst>
            <p:seq>
              <p:cTn id="4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CustomShape 1"/>
          <p:cNvSpPr/>
          <p:nvPr/>
        </p:nvSpPr>
        <p:spPr>
          <a:xfrm>
            <a:off x="684360" y="549360"/>
            <a:ext cx="5614200" cy="36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12" name="CustomShape 2"/>
          <p:cNvSpPr/>
          <p:nvPr/>
        </p:nvSpPr>
        <p:spPr>
          <a:xfrm>
            <a:off x="432000" y="1800000"/>
            <a:ext cx="8494200" cy="514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s-EC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Se comenzó a utilizar debido a la necesidad de recordar fácilmente los nombres de todos los servidores conectados a Internet. </a:t>
            </a:r>
            <a:endParaRPr b="0" lang="es-EC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EC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C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Una dirección numérica puede cambiar por muchas razones pero el nombre no cambia.</a:t>
            </a:r>
            <a:endParaRPr b="0" lang="es-EC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EC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C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www.cisco.netacad.net       IP:128.107.229.50</a:t>
            </a:r>
            <a:endParaRPr b="0" lang="es-EC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EC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C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www.google.com                      IP: 64.233.167.99</a:t>
            </a:r>
            <a:endParaRPr b="0" lang="es-EC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EC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C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www.facebook.com                   IP: 69.63.176.13 </a:t>
            </a:r>
            <a:endParaRPr b="0" lang="es-EC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EC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13" name="Rectangle 3" descr=""/>
          <p:cNvPicPr/>
          <p:nvPr/>
        </p:nvPicPr>
        <p:blipFill>
          <a:blip r:embed="rId1"/>
          <a:stretch/>
        </p:blipFill>
        <p:spPr>
          <a:xfrm>
            <a:off x="552960" y="288000"/>
            <a:ext cx="7869240" cy="961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7" dur="indefinite" restart="never" nodeType="tmRoot">
          <p:childTnLst>
            <p:seq>
              <p:cTn id="4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CustomShape 1"/>
          <p:cNvSpPr/>
          <p:nvPr/>
        </p:nvSpPr>
        <p:spPr>
          <a:xfrm>
            <a:off x="684360" y="549360"/>
            <a:ext cx="5614200" cy="36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15" name="CustomShape 2"/>
          <p:cNvSpPr/>
          <p:nvPr/>
        </p:nvSpPr>
        <p:spPr>
          <a:xfrm>
            <a:off x="360000" y="504000"/>
            <a:ext cx="8566200" cy="462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s-EC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DHCP</a:t>
            </a:r>
            <a:endParaRPr b="0" lang="es-EC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s-EC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s-EC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DHCP</a:t>
            </a:r>
            <a:r>
              <a:rPr b="0" lang="es-EC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( Dynamic Host Configuration Protocol) protocolo de configuración dinámica del host.</a:t>
            </a:r>
            <a:endParaRPr b="0" lang="es-EC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es-EC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es-EC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Permitir al host obtener </a:t>
            </a:r>
            <a:r>
              <a:rPr b="0" i="1" lang="es-EC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dinámicamente</a:t>
            </a:r>
            <a:r>
              <a:rPr b="0" lang="es-EC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su dirección IP del servidor de red cuando se une a la misma.</a:t>
            </a:r>
            <a:endParaRPr b="0" lang="es-EC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es-EC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es-EC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Puede renovar la concesión de una dirección en uso</a:t>
            </a:r>
            <a:r>
              <a:rPr b="0" lang="es-EC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.</a:t>
            </a:r>
            <a:endParaRPr b="0" lang="es-EC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s-EC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EC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EC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EC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16" name="220 Imagen" descr=""/>
          <p:cNvPicPr/>
          <p:nvPr/>
        </p:nvPicPr>
        <p:blipFill>
          <a:blip r:embed="rId1"/>
          <a:stretch/>
        </p:blipFill>
        <p:spPr>
          <a:xfrm>
            <a:off x="2664000" y="3528000"/>
            <a:ext cx="4966920" cy="3328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9" dur="indefinite" restart="never" nodeType="tmRoot">
          <p:childTnLst>
            <p:seq>
              <p:cTn id="5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CustomShape 1"/>
          <p:cNvSpPr/>
          <p:nvPr/>
        </p:nvSpPr>
        <p:spPr>
          <a:xfrm>
            <a:off x="457200" y="273600"/>
            <a:ext cx="8228160" cy="114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s-EC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PING</a:t>
            </a:r>
            <a:endParaRPr b="0" lang="es-EC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8" name="CustomShape 2"/>
          <p:cNvSpPr/>
          <p:nvPr/>
        </p:nvSpPr>
        <p:spPr>
          <a:xfrm>
            <a:off x="457200" y="1604520"/>
            <a:ext cx="8228160" cy="117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just">
              <a:lnSpc>
                <a:spcPct val="100000"/>
              </a:lnSpc>
            </a:pPr>
            <a:r>
              <a:rPr b="0" lang="es-EC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Sirve para comprobar el estado de comunicación del host LOCAL con uno o varios equipos remotos dentro de una red, por medio de envío de paquetes ICMP echo request e ICMP echo reply.</a:t>
            </a:r>
            <a:endParaRPr b="0" lang="es-EC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es-EC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es-EC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19" name="Picture 2" descr=""/>
          <p:cNvPicPr/>
          <p:nvPr/>
        </p:nvPicPr>
        <p:blipFill>
          <a:blip r:embed="rId1"/>
          <a:stretch/>
        </p:blipFill>
        <p:spPr>
          <a:xfrm>
            <a:off x="1533600" y="2853000"/>
            <a:ext cx="6352200" cy="3311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1" dur="indefinite" restart="never" nodeType="tmRoot">
          <p:childTnLst>
            <p:seq>
              <p:cTn id="5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CustomShape 1"/>
          <p:cNvSpPr/>
          <p:nvPr/>
        </p:nvSpPr>
        <p:spPr>
          <a:xfrm>
            <a:off x="457200" y="273600"/>
            <a:ext cx="8228160" cy="114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s-EC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ANCHO DE BANDA</a:t>
            </a:r>
            <a:endParaRPr b="0" lang="es-EC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1" name="CustomShape 2"/>
          <p:cNvSpPr/>
          <p:nvPr/>
        </p:nvSpPr>
        <p:spPr>
          <a:xfrm>
            <a:off x="467640" y="1556640"/>
            <a:ext cx="8228160" cy="3976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just">
              <a:lnSpc>
                <a:spcPct val="100000"/>
              </a:lnSpc>
            </a:pPr>
            <a:r>
              <a:rPr b="0" lang="es-EC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Es la cantidad de información que puede fluir por el medio de transmisión en un período determinado de tiempo. Esto se puede medir en bits/segundo, bytes/segundo, kilobits/segundo, megabytes/segundo. </a:t>
            </a:r>
            <a:endParaRPr b="0" lang="es-EC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es-EC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es-EC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Haciendo la analogía con una autopista y 1000 carros, si la autopista tiene 2 carriles cuan rápido y cuantos autos podrán llegar del punto A al B; y ahora si aumentamos el número de carriles de la autopista a 10, cuántos y qué tan rápido los autos pasan del punto A al B. Podría decirse entonces que aumentando el número de carriles de la autopista mejora la cantidad de autos que pasan. Así mismo, a mayores anchos de banda el paso de información de un punto a otro es mayor. </a:t>
            </a:r>
            <a:endParaRPr b="0" lang="es-EC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CustomShape 1"/>
          <p:cNvSpPr/>
          <p:nvPr/>
        </p:nvSpPr>
        <p:spPr>
          <a:xfrm>
            <a:off x="1619280" y="1341360"/>
            <a:ext cx="2158560" cy="701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1" i="1" lang="es-EC" sz="40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Objetivos</a:t>
            </a:r>
            <a:endParaRPr b="0" lang="es-EC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5" name="CustomShape 2"/>
          <p:cNvSpPr/>
          <p:nvPr/>
        </p:nvSpPr>
        <p:spPr>
          <a:xfrm>
            <a:off x="539640" y="2349360"/>
            <a:ext cx="5038200" cy="1189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EC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b="1" lang="es-EC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Compartir recursos</a:t>
            </a:r>
            <a:r>
              <a:rPr b="0" lang="es-EC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: archivos, impresoras, unidades de almacenamiento, etc.</a:t>
            </a:r>
            <a:endParaRPr b="0" lang="es-EC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6" name="CustomShape 3"/>
          <p:cNvSpPr/>
          <p:nvPr/>
        </p:nvSpPr>
        <p:spPr>
          <a:xfrm>
            <a:off x="539640" y="3500280"/>
            <a:ext cx="30222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7" name="CustomShape 4"/>
          <p:cNvSpPr/>
          <p:nvPr/>
        </p:nvSpPr>
        <p:spPr>
          <a:xfrm>
            <a:off x="611280" y="4005360"/>
            <a:ext cx="4966560" cy="82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EC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b="1" lang="es-EC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Transferir información</a:t>
            </a:r>
            <a:r>
              <a:rPr b="0" lang="es-EC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entre ordenadores: e-mail, WWW, etc.</a:t>
            </a:r>
            <a:endParaRPr b="0" lang="es-EC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8" name="107 Imagen" descr=""/>
          <p:cNvPicPr/>
          <p:nvPr/>
        </p:nvPicPr>
        <p:blipFill>
          <a:blip r:embed="rId1"/>
          <a:stretch/>
        </p:blipFill>
        <p:spPr>
          <a:xfrm>
            <a:off x="3995640" y="4797360"/>
            <a:ext cx="1726560" cy="1364760"/>
          </a:xfrm>
          <a:prstGeom prst="rect">
            <a:avLst/>
          </a:prstGeom>
          <a:ln>
            <a:noFill/>
          </a:ln>
        </p:spPr>
      </p:pic>
      <p:pic>
        <p:nvPicPr>
          <p:cNvPr id="199" name="108 Imagen" descr=""/>
          <p:cNvPicPr/>
          <p:nvPr/>
        </p:nvPicPr>
        <p:blipFill>
          <a:blip r:embed="rId2"/>
          <a:stretch/>
        </p:blipFill>
        <p:spPr>
          <a:xfrm>
            <a:off x="2268360" y="4941720"/>
            <a:ext cx="1103040" cy="1103040"/>
          </a:xfrm>
          <a:prstGeom prst="rect">
            <a:avLst/>
          </a:prstGeom>
          <a:ln>
            <a:noFill/>
          </a:ln>
        </p:spPr>
      </p:pic>
      <p:pic>
        <p:nvPicPr>
          <p:cNvPr id="200" name="109 Imagen" descr=""/>
          <p:cNvPicPr/>
          <p:nvPr/>
        </p:nvPicPr>
        <p:blipFill>
          <a:blip r:embed="rId3"/>
          <a:stretch/>
        </p:blipFill>
        <p:spPr>
          <a:xfrm>
            <a:off x="5292720" y="1989000"/>
            <a:ext cx="2372760" cy="19825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CustomShape 1"/>
          <p:cNvSpPr/>
          <p:nvPr/>
        </p:nvSpPr>
        <p:spPr>
          <a:xfrm>
            <a:off x="467640" y="1556640"/>
            <a:ext cx="8228160" cy="3976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just">
              <a:lnSpc>
                <a:spcPct val="100000"/>
              </a:lnSpc>
            </a:pPr>
            <a:r>
              <a:rPr b="0" lang="es-EC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La compartición se entiende de la siguiente manera: Si hemos contratado un plan de internet de 1024K (1MB), y en el contrato se indica que la compartición es 8 a 1 (8:1) entonces debemos saber que en esa “línea” donde me estoy conectando adicionalmente se conectan al mismo tiempo 7 abonados más, tendré para mí una velocidad real de 128K. Por deducción diremos que si el proveedor ofrece compartición 2:1, de esos 1024K contratados, y estando conectados dos abonados a esa “línea”, mi velocidad real será 512K. Si fuese 4:1 tendría 256K, etc. </a:t>
            </a:r>
            <a:endParaRPr b="0" lang="es-EC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3" name="CustomShape 2"/>
          <p:cNvSpPr/>
          <p:nvPr/>
        </p:nvSpPr>
        <p:spPr>
          <a:xfrm>
            <a:off x="457200" y="273600"/>
            <a:ext cx="8228160" cy="114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s-EC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COMPARTICION</a:t>
            </a:r>
            <a:endParaRPr b="0" lang="es-EC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CustomShape 1"/>
          <p:cNvSpPr/>
          <p:nvPr/>
        </p:nvSpPr>
        <p:spPr>
          <a:xfrm>
            <a:off x="684360" y="549360"/>
            <a:ext cx="5614200" cy="36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5" name="CustomShape 2"/>
          <p:cNvSpPr/>
          <p:nvPr/>
        </p:nvSpPr>
        <p:spPr>
          <a:xfrm>
            <a:off x="360000" y="504000"/>
            <a:ext cx="8566200" cy="462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 b="0" lang="es-EC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s-EC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s-EC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s-EC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s-EC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EC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¿Preguntas?</a:t>
            </a:r>
            <a:endParaRPr b="0" lang="es-EC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s-EC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EC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EC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EC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3" dur="indefinite" restart="never" nodeType="tmRoot">
          <p:childTnLst>
            <p:seq>
              <p:cTn id="5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CustomShape 1"/>
          <p:cNvSpPr/>
          <p:nvPr/>
        </p:nvSpPr>
        <p:spPr>
          <a:xfrm>
            <a:off x="826560" y="1268280"/>
            <a:ext cx="3958920" cy="645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just">
              <a:lnSpc>
                <a:spcPct val="90000"/>
              </a:lnSpc>
            </a:pPr>
            <a:r>
              <a:rPr b="1" i="1" lang="es-EC" sz="40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Tipos de Redes</a:t>
            </a:r>
            <a:endParaRPr b="0" lang="es-EC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2" name="CustomShape 2"/>
          <p:cNvSpPr/>
          <p:nvPr/>
        </p:nvSpPr>
        <p:spPr>
          <a:xfrm>
            <a:off x="755640" y="2205000"/>
            <a:ext cx="7343280" cy="1708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0" lang="es-EC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Según la </a:t>
            </a:r>
            <a:r>
              <a:rPr b="1" i="1" lang="es-EC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zona geográfica</a:t>
            </a:r>
            <a:r>
              <a:rPr b="0" lang="es-EC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que abarcan, se clasifican en:</a:t>
            </a:r>
            <a:endParaRPr b="0" lang="es-EC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EC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b="1" lang="es-EC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LAN</a:t>
            </a:r>
            <a:r>
              <a:rPr b="0" lang="es-EC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(Local Area Network): Redes de Área Local</a:t>
            </a:r>
            <a:endParaRPr b="0" lang="es-EC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EC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EC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b="1" lang="es-EC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WAN</a:t>
            </a:r>
            <a:r>
              <a:rPr b="0" lang="es-EC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(Wide Área Network): Redes de Área Extendida</a:t>
            </a:r>
            <a:endParaRPr b="0" lang="es-EC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3" name="CustomShape 3"/>
          <p:cNvSpPr/>
          <p:nvPr/>
        </p:nvSpPr>
        <p:spPr>
          <a:xfrm>
            <a:off x="684360" y="4149720"/>
            <a:ext cx="6909840" cy="1292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0" lang="es-EC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Según el </a:t>
            </a:r>
            <a:r>
              <a:rPr b="1" i="1" lang="es-EC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sistema jerárquico de red</a:t>
            </a:r>
            <a:r>
              <a:rPr b="0" lang="es-EC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utilizado , se clasifican en :</a:t>
            </a:r>
            <a:endParaRPr b="0" lang="es-EC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s-EC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Redes Cliente-Servidor</a:t>
            </a:r>
            <a:endParaRPr b="0" lang="es-EC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s-EC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Redes Punto a Punto</a:t>
            </a:r>
            <a:endParaRPr b="0" lang="es-EC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4" name="Line 4"/>
          <p:cNvSpPr/>
          <p:nvPr/>
        </p:nvSpPr>
        <p:spPr>
          <a:xfrm>
            <a:off x="468360" y="4005360"/>
            <a:ext cx="8136000" cy="36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1115640" y="765000"/>
            <a:ext cx="4533480" cy="645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0" lang="es-EC" sz="24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Redes de Área Local: LAN</a:t>
            </a:r>
            <a:endParaRPr b="0" lang="es-EC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6" name="CustomShape 2"/>
          <p:cNvSpPr/>
          <p:nvPr/>
        </p:nvSpPr>
        <p:spPr>
          <a:xfrm>
            <a:off x="1332000" y="1484280"/>
            <a:ext cx="6262200" cy="671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EC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b="1" lang="es-EC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Alcance</a:t>
            </a:r>
            <a:r>
              <a:rPr b="0" lang="es-EC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: conecta ordenadores localizados en la misma oficina, departamento o edificio.</a:t>
            </a:r>
            <a:endParaRPr b="0" lang="es-EC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7" name="CustomShape 3"/>
          <p:cNvSpPr/>
          <p:nvPr/>
        </p:nvSpPr>
        <p:spPr>
          <a:xfrm>
            <a:off x="1332000" y="2349360"/>
            <a:ext cx="6550920" cy="396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EC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b="1" lang="es-EC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Conexión</a:t>
            </a:r>
            <a:r>
              <a:rPr b="0" lang="es-EC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: suele ser mediante cable (también inalámbricas)</a:t>
            </a:r>
            <a:endParaRPr b="0" lang="es-EC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8" name="CustomShape 4"/>
          <p:cNvSpPr/>
          <p:nvPr/>
        </p:nvSpPr>
        <p:spPr>
          <a:xfrm>
            <a:off x="1332000" y="3068640"/>
            <a:ext cx="6550920" cy="671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EC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b="1" lang="es-EC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Redes Privadas</a:t>
            </a:r>
            <a:r>
              <a:rPr b="0" lang="es-EC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: los medios de conexión de las líneas utilizadas son propiedad de la empresa.</a:t>
            </a:r>
            <a:endParaRPr b="0" lang="es-EC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9" name="CustomShape 5"/>
          <p:cNvSpPr/>
          <p:nvPr/>
        </p:nvSpPr>
        <p:spPr>
          <a:xfrm>
            <a:off x="1619280" y="3933720"/>
            <a:ext cx="6477840" cy="36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0" lang="es-EC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Ejemplos: Aula, Oficina, Hogar…</a:t>
            </a:r>
            <a:endParaRPr b="0" lang="es-EC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10" name="119 Imagen" descr=""/>
          <p:cNvPicPr/>
          <p:nvPr/>
        </p:nvPicPr>
        <p:blipFill>
          <a:blip r:embed="rId1"/>
          <a:stretch/>
        </p:blipFill>
        <p:spPr>
          <a:xfrm>
            <a:off x="2700360" y="4508640"/>
            <a:ext cx="3331440" cy="1998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CustomShape 1"/>
          <p:cNvSpPr/>
          <p:nvPr/>
        </p:nvSpPr>
        <p:spPr>
          <a:xfrm>
            <a:off x="1115640" y="765000"/>
            <a:ext cx="4533480" cy="645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0" lang="es-EC" sz="24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Redes de Área Extensa: WAN</a:t>
            </a:r>
            <a:endParaRPr b="0" lang="es-EC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2" name="CustomShape 2"/>
          <p:cNvSpPr/>
          <p:nvPr/>
        </p:nvSpPr>
        <p:spPr>
          <a:xfrm>
            <a:off x="1332000" y="1484280"/>
            <a:ext cx="6262200" cy="671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EC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b="1" lang="es-EC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Alcance</a:t>
            </a:r>
            <a:r>
              <a:rPr b="0" lang="es-EC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: conecta ordenadores localizados en cualquier sitio del mundo.</a:t>
            </a:r>
            <a:endParaRPr b="0" lang="es-EC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3" name="CustomShape 3"/>
          <p:cNvSpPr/>
          <p:nvPr/>
        </p:nvSpPr>
        <p:spPr>
          <a:xfrm>
            <a:off x="1332000" y="2349360"/>
            <a:ext cx="6550920" cy="396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EC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b="1" lang="es-EC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Conexión</a:t>
            </a:r>
            <a:r>
              <a:rPr b="0" lang="es-EC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: Líneas Telefónicas, Fibra óptica, satélites…</a:t>
            </a:r>
            <a:endParaRPr b="0" lang="es-EC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4" name="CustomShape 4"/>
          <p:cNvSpPr/>
          <p:nvPr/>
        </p:nvSpPr>
        <p:spPr>
          <a:xfrm>
            <a:off x="1332000" y="3068640"/>
            <a:ext cx="6550920" cy="945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EC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b="1" lang="es-EC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Redes Públicas</a:t>
            </a:r>
            <a:r>
              <a:rPr b="0" lang="es-EC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: los medios de conexión de las líneas utilizadas son propiedad una empresa de telecomunicaciones que las alquila al público y empresas en general.</a:t>
            </a:r>
            <a:endParaRPr b="0" lang="es-EC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5" name="CustomShape 5"/>
          <p:cNvSpPr/>
          <p:nvPr/>
        </p:nvSpPr>
        <p:spPr>
          <a:xfrm>
            <a:off x="1692360" y="4365720"/>
            <a:ext cx="6477840" cy="36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0" lang="es-EC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Ejemplo: INTERNET</a:t>
            </a:r>
            <a:endParaRPr b="0" lang="es-EC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16" name="125 Imagen" descr=""/>
          <p:cNvPicPr/>
          <p:nvPr/>
        </p:nvPicPr>
        <p:blipFill>
          <a:blip r:embed="rId1"/>
          <a:stretch/>
        </p:blipFill>
        <p:spPr>
          <a:xfrm>
            <a:off x="4427640" y="4149720"/>
            <a:ext cx="2855160" cy="21315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CustomShape 1"/>
          <p:cNvSpPr/>
          <p:nvPr/>
        </p:nvSpPr>
        <p:spPr>
          <a:xfrm>
            <a:off x="539280" y="475920"/>
            <a:ext cx="8073720" cy="574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>
              <a:lnSpc>
                <a:spcPct val="100000"/>
              </a:lnSpc>
            </a:pPr>
            <a:r>
              <a:rPr b="0" lang="es-EC" sz="24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Redes Cliente-Servidor</a:t>
            </a:r>
            <a:endParaRPr b="0" lang="es-EC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8" name="CustomShape 2"/>
          <p:cNvSpPr/>
          <p:nvPr/>
        </p:nvSpPr>
        <p:spPr>
          <a:xfrm>
            <a:off x="324000" y="981000"/>
            <a:ext cx="8227440" cy="718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0" lang="es-EC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 </a:t>
            </a:r>
            <a:r>
              <a:rPr b="0" lang="es-EC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Son redes en las que uno o más ordenadores (SERVIDORES), son los que controlan y proporcionan recursos y servicios a otros (CLIENTES).</a:t>
            </a:r>
            <a:endParaRPr b="0" lang="es-EC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9" name="CustomShape 3"/>
          <p:cNvSpPr/>
          <p:nvPr/>
        </p:nvSpPr>
        <p:spPr>
          <a:xfrm>
            <a:off x="468360" y="3068640"/>
            <a:ext cx="8073360" cy="574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>
              <a:lnSpc>
                <a:spcPct val="100000"/>
              </a:lnSpc>
            </a:pPr>
            <a:r>
              <a:rPr b="0" lang="es-EC" sz="24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Redes Punto a Punto</a:t>
            </a:r>
            <a:endParaRPr b="0" lang="es-EC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0" name="CustomShape 4"/>
          <p:cNvSpPr/>
          <p:nvPr/>
        </p:nvSpPr>
        <p:spPr>
          <a:xfrm>
            <a:off x="395280" y="3789360"/>
            <a:ext cx="8227440" cy="718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0" lang="es-EC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 </a:t>
            </a:r>
            <a:r>
              <a:rPr b="0" lang="es-EC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Son redes en las que todos los ordenadores tienen el mismo estatus en la red y deciden que recursos y servicios dan al resto. Cada PC puede hacer de CLIENTE o SERVIDOR.</a:t>
            </a:r>
            <a:endParaRPr b="0" lang="es-EC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21" name="130 Imagen" descr=""/>
          <p:cNvPicPr/>
          <p:nvPr/>
        </p:nvPicPr>
        <p:blipFill>
          <a:blip r:embed="rId1"/>
          <a:stretch/>
        </p:blipFill>
        <p:spPr>
          <a:xfrm>
            <a:off x="4572000" y="1773360"/>
            <a:ext cx="2009160" cy="1907640"/>
          </a:xfrm>
          <a:prstGeom prst="rect">
            <a:avLst/>
          </a:prstGeom>
          <a:ln>
            <a:noFill/>
          </a:ln>
        </p:spPr>
      </p:pic>
      <p:pic>
        <p:nvPicPr>
          <p:cNvPr id="222" name="131 Imagen" descr=""/>
          <p:cNvPicPr/>
          <p:nvPr/>
        </p:nvPicPr>
        <p:blipFill>
          <a:blip r:embed="rId2"/>
          <a:stretch/>
        </p:blipFill>
        <p:spPr>
          <a:xfrm>
            <a:off x="4427640" y="4508640"/>
            <a:ext cx="2301120" cy="1764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CustomShape 1"/>
          <p:cNvSpPr/>
          <p:nvPr/>
        </p:nvSpPr>
        <p:spPr>
          <a:xfrm>
            <a:off x="324000" y="3429000"/>
            <a:ext cx="3807720" cy="3017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just">
              <a:lnSpc>
                <a:spcPct val="100000"/>
              </a:lnSpc>
            </a:pPr>
            <a:r>
              <a:rPr b="0" lang="es-EC" sz="24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El </a:t>
            </a:r>
            <a:r>
              <a:rPr b="1" lang="es-EC" sz="24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servidor</a:t>
            </a:r>
            <a:r>
              <a:rPr b="0" lang="es-EC" sz="24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es una computadora de gran potencia y capacidad que actúa de árbitro y juez de la red, la maneja, controla su seguridad y distribuye el acceso a los recursos y los datos.</a:t>
            </a:r>
            <a:endParaRPr b="0" lang="es-EC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4" name="CustomShape 2"/>
          <p:cNvSpPr/>
          <p:nvPr/>
        </p:nvSpPr>
        <p:spPr>
          <a:xfrm>
            <a:off x="4716360" y="3429000"/>
            <a:ext cx="4112640" cy="3017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just">
              <a:lnSpc>
                <a:spcPct val="100000"/>
              </a:lnSpc>
            </a:pPr>
            <a:r>
              <a:rPr b="0" lang="es-EC" sz="24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En las </a:t>
            </a:r>
            <a:r>
              <a:rPr b="1" lang="es-EC" sz="24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redes punto a punto</a:t>
            </a:r>
            <a:r>
              <a:rPr b="0" lang="es-EC" sz="24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ningún ordenador está por encima de otro, sino que existe una especie de democracia y los recursos son distribuidos según desee el usuario de cada ordenador.</a:t>
            </a:r>
            <a:endParaRPr b="0" lang="es-EC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25" name="134 Imagen" descr=""/>
          <p:cNvPicPr/>
          <p:nvPr/>
        </p:nvPicPr>
        <p:blipFill>
          <a:blip r:embed="rId1"/>
          <a:stretch/>
        </p:blipFill>
        <p:spPr>
          <a:xfrm>
            <a:off x="395280" y="628560"/>
            <a:ext cx="8227440" cy="2893320"/>
          </a:xfrm>
          <a:prstGeom prst="rect">
            <a:avLst/>
          </a:prstGeom>
          <a:ln>
            <a:noFill/>
          </a:ln>
        </p:spPr>
      </p:pic>
      <p:sp>
        <p:nvSpPr>
          <p:cNvPr id="226" name="CustomShape 3"/>
          <p:cNvSpPr/>
          <p:nvPr/>
        </p:nvSpPr>
        <p:spPr>
          <a:xfrm>
            <a:off x="5500800" y="628560"/>
            <a:ext cx="835920" cy="3787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7" name="CustomShape 4"/>
          <p:cNvSpPr/>
          <p:nvPr/>
        </p:nvSpPr>
        <p:spPr>
          <a:xfrm>
            <a:off x="6338880" y="1238040"/>
            <a:ext cx="1598040" cy="302760"/>
          </a:xfrm>
          <a:prstGeom prst="rect">
            <a:avLst/>
          </a:prstGeom>
          <a:solidFill>
            <a:srgbClr val="b8faba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/>
          <a:p>
            <a:pPr algn="ctr">
              <a:lnSpc>
                <a:spcPct val="100000"/>
              </a:lnSpc>
            </a:pPr>
            <a:r>
              <a:rPr b="1" lang="es-EC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Servidor</a:t>
            </a:r>
            <a:endParaRPr b="0" lang="es-EC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8" name="CustomShape 5"/>
          <p:cNvSpPr/>
          <p:nvPr/>
        </p:nvSpPr>
        <p:spPr>
          <a:xfrm>
            <a:off x="1005120" y="1238040"/>
            <a:ext cx="1750320" cy="302760"/>
          </a:xfrm>
          <a:prstGeom prst="rect">
            <a:avLst/>
          </a:prstGeom>
          <a:solidFill>
            <a:srgbClr val="b8faba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/>
          <a:p>
            <a:pPr algn="ctr">
              <a:lnSpc>
                <a:spcPct val="100000"/>
              </a:lnSpc>
            </a:pPr>
            <a:r>
              <a:rPr b="1" lang="es-EC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Cliente</a:t>
            </a:r>
            <a:endParaRPr b="0" lang="es-EC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9" name="CustomShape 6"/>
          <p:cNvSpPr/>
          <p:nvPr/>
        </p:nvSpPr>
        <p:spPr>
          <a:xfrm>
            <a:off x="6110280" y="2533680"/>
            <a:ext cx="2131560" cy="302400"/>
          </a:xfrm>
          <a:prstGeom prst="rect">
            <a:avLst/>
          </a:prstGeom>
          <a:solidFill>
            <a:srgbClr val="b8faba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/>
          <a:p>
            <a:pPr algn="ctr">
              <a:lnSpc>
                <a:spcPct val="100000"/>
              </a:lnSpc>
            </a:pPr>
            <a:r>
              <a:rPr b="1" lang="es-EC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Árbitro y Juez</a:t>
            </a:r>
            <a:endParaRPr b="0" lang="es-EC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0" name="CustomShape 7"/>
          <p:cNvSpPr/>
          <p:nvPr/>
        </p:nvSpPr>
        <p:spPr>
          <a:xfrm>
            <a:off x="3824280" y="1238040"/>
            <a:ext cx="1369440" cy="22644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1" name="CustomShape 8"/>
          <p:cNvSpPr/>
          <p:nvPr/>
        </p:nvSpPr>
        <p:spPr>
          <a:xfrm>
            <a:off x="928800" y="476280"/>
            <a:ext cx="7465320" cy="518400"/>
          </a:xfrm>
          <a:prstGeom prst="rect">
            <a:avLst/>
          </a:prstGeom>
          <a:solidFill>
            <a:srgbClr val="00007d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1" lang="es-EC" sz="28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Sistema Cliente/Servidor</a:t>
            </a:r>
            <a:endParaRPr b="0" lang="es-EC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CustomShape 1"/>
          <p:cNvSpPr/>
          <p:nvPr/>
        </p:nvSpPr>
        <p:spPr>
          <a:xfrm>
            <a:off x="539640" y="1915920"/>
            <a:ext cx="8227440" cy="430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216000" indent="-216000">
              <a:lnSpc>
                <a:spcPct val="80000"/>
              </a:lnSpc>
              <a:buClr>
                <a:srgbClr val="000000"/>
              </a:buClr>
              <a:buSzPct val="75000"/>
              <a:buFont typeface="Wingdings" charset="2"/>
              <a:buChar char=""/>
            </a:pPr>
            <a:r>
              <a:rPr b="0" lang="es-EC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Estaciones de Trabajo (Clientes)</a:t>
            </a:r>
            <a:endParaRPr b="0" lang="es-EC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3" name="CustomShape 2"/>
          <p:cNvSpPr/>
          <p:nvPr/>
        </p:nvSpPr>
        <p:spPr>
          <a:xfrm>
            <a:off x="1332000" y="907920"/>
            <a:ext cx="6911280" cy="701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1" i="1" lang="es-EC" sz="4000" spc="-1" strike="noStrike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Componentes de una red local</a:t>
            </a:r>
            <a:endParaRPr b="0" lang="es-EC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4" name="CustomShape 3"/>
          <p:cNvSpPr/>
          <p:nvPr/>
        </p:nvSpPr>
        <p:spPr>
          <a:xfrm>
            <a:off x="539640" y="2565360"/>
            <a:ext cx="8227440" cy="431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216000" indent="-216000">
              <a:lnSpc>
                <a:spcPct val="80000"/>
              </a:lnSpc>
              <a:buClr>
                <a:srgbClr val="000000"/>
              </a:buClr>
              <a:buSzPct val="75000"/>
              <a:buFont typeface="Wingdings" charset="2"/>
              <a:buChar char=""/>
            </a:pPr>
            <a:r>
              <a:rPr b="0" lang="es-EC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Servidores (opcional)</a:t>
            </a:r>
            <a:endParaRPr b="0" lang="es-EC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5" name="CustomShape 4"/>
          <p:cNvSpPr/>
          <p:nvPr/>
        </p:nvSpPr>
        <p:spPr>
          <a:xfrm>
            <a:off x="539640" y="3213000"/>
            <a:ext cx="8227440" cy="431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216000" indent="-216000">
              <a:lnSpc>
                <a:spcPct val="80000"/>
              </a:lnSpc>
              <a:buClr>
                <a:srgbClr val="000000"/>
              </a:buClr>
              <a:buSzPct val="75000"/>
              <a:buFont typeface="Wingdings" charset="2"/>
              <a:buChar char=""/>
            </a:pPr>
            <a:r>
              <a:rPr b="0" lang="es-EC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Tarjetas de Red (NIC)</a:t>
            </a:r>
            <a:endParaRPr b="0" lang="es-EC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6" name="CustomShape 5"/>
          <p:cNvSpPr/>
          <p:nvPr/>
        </p:nvSpPr>
        <p:spPr>
          <a:xfrm>
            <a:off x="539640" y="3789360"/>
            <a:ext cx="8227440" cy="431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216000" indent="-216000">
              <a:lnSpc>
                <a:spcPct val="80000"/>
              </a:lnSpc>
              <a:buClr>
                <a:srgbClr val="000000"/>
              </a:buClr>
              <a:buSzPct val="75000"/>
              <a:buFont typeface="Wingdings" charset="2"/>
              <a:buChar char=""/>
            </a:pPr>
            <a:r>
              <a:rPr b="0" lang="es-EC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Cableado o medios de transmisión inalámbricos (antenas)</a:t>
            </a:r>
            <a:endParaRPr b="0" lang="es-EC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7" name="CustomShape 6"/>
          <p:cNvSpPr/>
          <p:nvPr/>
        </p:nvSpPr>
        <p:spPr>
          <a:xfrm>
            <a:off x="539640" y="5084640"/>
            <a:ext cx="8227440" cy="431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216000" indent="-216000">
              <a:lnSpc>
                <a:spcPct val="80000"/>
              </a:lnSpc>
              <a:buClr>
                <a:srgbClr val="000000"/>
              </a:buClr>
              <a:buSzPct val="75000"/>
              <a:buFont typeface="Wingdings" charset="2"/>
              <a:buChar char=""/>
            </a:pPr>
            <a:r>
              <a:rPr b="0" lang="es-EC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Sistema operativo de red</a:t>
            </a:r>
            <a:endParaRPr b="0" lang="es-EC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8" name="CustomShape 7"/>
          <p:cNvSpPr/>
          <p:nvPr/>
        </p:nvSpPr>
        <p:spPr>
          <a:xfrm>
            <a:off x="539640" y="5734080"/>
            <a:ext cx="8227440" cy="431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216000" indent="-216000">
              <a:lnSpc>
                <a:spcPct val="80000"/>
              </a:lnSpc>
              <a:buClr>
                <a:srgbClr val="000000"/>
              </a:buClr>
              <a:buSzPct val="75000"/>
              <a:buFont typeface="Wingdings" charset="2"/>
              <a:buChar char=""/>
            </a:pPr>
            <a:r>
              <a:rPr b="0" lang="es-EC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Recursos compartidos: Impresora de red, archivos y aplicaciones…</a:t>
            </a:r>
            <a:endParaRPr b="0" lang="es-EC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9" name="CustomShape 8"/>
          <p:cNvSpPr/>
          <p:nvPr/>
        </p:nvSpPr>
        <p:spPr>
          <a:xfrm>
            <a:off x="539640" y="4437000"/>
            <a:ext cx="8227440" cy="431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216000" indent="-216000">
              <a:lnSpc>
                <a:spcPct val="80000"/>
              </a:lnSpc>
              <a:buClr>
                <a:srgbClr val="000000"/>
              </a:buClr>
              <a:buSzPct val="75000"/>
              <a:buFont typeface="Wingdings" charset="2"/>
              <a:buChar char=""/>
            </a:pPr>
            <a:r>
              <a:rPr b="0" lang="es-EC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Dispositivos distribuidores: Hub, Switch, Router…</a:t>
            </a:r>
            <a:endParaRPr b="0" lang="es-EC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LibreOffice/5.1.4.2$Linux_X86_64 LibreOffice_project/10m0$Build-2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es-EC</dc:language>
  <cp:lastModifiedBy/>
  <cp:revision>0</cp:revision>
  <dc:subject/>
  <dc:title/>
</cp:coreProperties>
</file>